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06"/>
  </p:notesMasterIdLst>
  <p:sldIdLst>
    <p:sldId id="257" r:id="rId2"/>
    <p:sldId id="258" r:id="rId3"/>
    <p:sldId id="259" r:id="rId4"/>
    <p:sldId id="703" r:id="rId5"/>
    <p:sldId id="868" r:id="rId6"/>
    <p:sldId id="869" r:id="rId7"/>
    <p:sldId id="870" r:id="rId8"/>
    <p:sldId id="704" r:id="rId9"/>
    <p:sldId id="709" r:id="rId10"/>
    <p:sldId id="957" r:id="rId11"/>
    <p:sldId id="958" r:id="rId12"/>
    <p:sldId id="705" r:id="rId13"/>
    <p:sldId id="260" r:id="rId14"/>
    <p:sldId id="387" r:id="rId15"/>
    <p:sldId id="385" r:id="rId16"/>
    <p:sldId id="386" r:id="rId17"/>
    <p:sldId id="266" r:id="rId18"/>
    <p:sldId id="701" r:id="rId19"/>
    <p:sldId id="702" r:id="rId20"/>
    <p:sldId id="261" r:id="rId21"/>
    <p:sldId id="262" r:id="rId22"/>
    <p:sldId id="263" r:id="rId23"/>
    <p:sldId id="264" r:id="rId24"/>
    <p:sldId id="265" r:id="rId25"/>
    <p:sldId id="267" r:id="rId26"/>
    <p:sldId id="700" r:id="rId27"/>
    <p:sldId id="712" r:id="rId28"/>
    <p:sldId id="812" r:id="rId29"/>
    <p:sldId id="813" r:id="rId30"/>
    <p:sldId id="814" r:id="rId31"/>
    <p:sldId id="815" r:id="rId32"/>
    <p:sldId id="816" r:id="rId33"/>
    <p:sldId id="817" r:id="rId34"/>
    <p:sldId id="818" r:id="rId35"/>
    <p:sldId id="1097" r:id="rId36"/>
    <p:sldId id="1098" r:id="rId37"/>
    <p:sldId id="1099" r:id="rId38"/>
    <p:sldId id="1100" r:id="rId39"/>
    <p:sldId id="1101" r:id="rId40"/>
    <p:sldId id="959" r:id="rId41"/>
    <p:sldId id="960" r:id="rId42"/>
    <p:sldId id="961" r:id="rId43"/>
    <p:sldId id="962" r:id="rId44"/>
    <p:sldId id="963" r:id="rId45"/>
    <p:sldId id="964" r:id="rId46"/>
    <p:sldId id="965" r:id="rId47"/>
    <p:sldId id="966" r:id="rId48"/>
    <p:sldId id="967" r:id="rId49"/>
    <p:sldId id="968" r:id="rId50"/>
    <p:sldId id="969" r:id="rId51"/>
    <p:sldId id="970" r:id="rId52"/>
    <p:sldId id="971" r:id="rId53"/>
    <p:sldId id="972" r:id="rId54"/>
    <p:sldId id="973" r:id="rId55"/>
    <p:sldId id="974" r:id="rId56"/>
    <p:sldId id="975" r:id="rId57"/>
    <p:sldId id="976" r:id="rId58"/>
    <p:sldId id="977" r:id="rId59"/>
    <p:sldId id="978" r:id="rId60"/>
    <p:sldId id="979" r:id="rId61"/>
    <p:sldId id="980" r:id="rId62"/>
    <p:sldId id="981" r:id="rId63"/>
    <p:sldId id="982" r:id="rId64"/>
    <p:sldId id="983" r:id="rId65"/>
    <p:sldId id="819" r:id="rId66"/>
    <p:sldId id="820" r:id="rId67"/>
    <p:sldId id="821" r:id="rId68"/>
    <p:sldId id="823" r:id="rId69"/>
    <p:sldId id="824" r:id="rId70"/>
    <p:sldId id="825" r:id="rId71"/>
    <p:sldId id="826" r:id="rId72"/>
    <p:sldId id="827" r:id="rId73"/>
    <p:sldId id="828" r:id="rId74"/>
    <p:sldId id="829" r:id="rId75"/>
    <p:sldId id="830" r:id="rId76"/>
    <p:sldId id="831" r:id="rId77"/>
    <p:sldId id="832" r:id="rId78"/>
    <p:sldId id="833" r:id="rId79"/>
    <p:sldId id="984" r:id="rId80"/>
    <p:sldId id="1092" r:id="rId81"/>
    <p:sldId id="1093" r:id="rId82"/>
    <p:sldId id="1094" r:id="rId83"/>
    <p:sldId id="1096" r:id="rId84"/>
    <p:sldId id="1095" r:id="rId85"/>
    <p:sldId id="985" r:id="rId86"/>
    <p:sldId id="986" r:id="rId87"/>
    <p:sldId id="987" r:id="rId88"/>
    <p:sldId id="988" r:id="rId89"/>
    <p:sldId id="990" r:id="rId90"/>
    <p:sldId id="995" r:id="rId91"/>
    <p:sldId id="991" r:id="rId92"/>
    <p:sldId id="994" r:id="rId93"/>
    <p:sldId id="993" r:id="rId94"/>
    <p:sldId id="996" r:id="rId95"/>
    <p:sldId id="997" r:id="rId96"/>
    <p:sldId id="998" r:id="rId97"/>
    <p:sldId id="999" r:id="rId98"/>
    <p:sldId id="1000" r:id="rId99"/>
    <p:sldId id="1001" r:id="rId100"/>
    <p:sldId id="1002" r:id="rId101"/>
    <p:sldId id="1003" r:id="rId102"/>
    <p:sldId id="1004" r:id="rId103"/>
    <p:sldId id="1006" r:id="rId104"/>
    <p:sldId id="1007" r:id="rId105"/>
    <p:sldId id="1009" r:id="rId106"/>
    <p:sldId id="1011" r:id="rId107"/>
    <p:sldId id="1012" r:id="rId108"/>
    <p:sldId id="1014" r:id="rId109"/>
    <p:sldId id="1015" r:id="rId110"/>
    <p:sldId id="1017" r:id="rId111"/>
    <p:sldId id="1019" r:id="rId112"/>
    <p:sldId id="1020" r:id="rId113"/>
    <p:sldId id="1022" r:id="rId114"/>
    <p:sldId id="1023" r:id="rId115"/>
    <p:sldId id="1025" r:id="rId116"/>
    <p:sldId id="1027" r:id="rId117"/>
    <p:sldId id="1028" r:id="rId118"/>
    <p:sldId id="1029" r:id="rId119"/>
    <p:sldId id="1030" r:id="rId120"/>
    <p:sldId id="1031" r:id="rId121"/>
    <p:sldId id="1032" r:id="rId122"/>
    <p:sldId id="1033" r:id="rId123"/>
    <p:sldId id="1035" r:id="rId124"/>
    <p:sldId id="1036" r:id="rId125"/>
    <p:sldId id="1038" r:id="rId126"/>
    <p:sldId id="1039" r:id="rId127"/>
    <p:sldId id="1040" r:id="rId128"/>
    <p:sldId id="1041" r:id="rId129"/>
    <p:sldId id="1043" r:id="rId130"/>
    <p:sldId id="1044" r:id="rId131"/>
    <p:sldId id="1046" r:id="rId132"/>
    <p:sldId id="1047" r:id="rId133"/>
    <p:sldId id="1049" r:id="rId134"/>
    <p:sldId id="1050" r:id="rId135"/>
    <p:sldId id="1051" r:id="rId136"/>
    <p:sldId id="1052" r:id="rId137"/>
    <p:sldId id="1053" r:id="rId138"/>
    <p:sldId id="1054" r:id="rId139"/>
    <p:sldId id="1055" r:id="rId140"/>
    <p:sldId id="1057" r:id="rId141"/>
    <p:sldId id="1059" r:id="rId142"/>
    <p:sldId id="1060" r:id="rId143"/>
    <p:sldId id="1061" r:id="rId144"/>
    <p:sldId id="1062" r:id="rId145"/>
    <p:sldId id="1063" r:id="rId146"/>
    <p:sldId id="1065" r:id="rId147"/>
    <p:sldId id="1067" r:id="rId148"/>
    <p:sldId id="1068" r:id="rId149"/>
    <p:sldId id="1069" r:id="rId150"/>
    <p:sldId id="1070" r:id="rId151"/>
    <p:sldId id="1071" r:id="rId152"/>
    <p:sldId id="1073" r:id="rId153"/>
    <p:sldId id="1075" r:id="rId154"/>
    <p:sldId id="1076" r:id="rId155"/>
    <p:sldId id="1077" r:id="rId156"/>
    <p:sldId id="1078" r:id="rId157"/>
    <p:sldId id="1079" r:id="rId158"/>
    <p:sldId id="1081" r:id="rId159"/>
    <p:sldId id="1083" r:id="rId160"/>
    <p:sldId id="1084" r:id="rId161"/>
    <p:sldId id="1085" r:id="rId162"/>
    <p:sldId id="1086" r:id="rId163"/>
    <p:sldId id="1087" r:id="rId164"/>
    <p:sldId id="1089" r:id="rId165"/>
    <p:sldId id="1091" r:id="rId166"/>
    <p:sldId id="713" r:id="rId167"/>
    <p:sldId id="714" r:id="rId168"/>
    <p:sldId id="715" r:id="rId169"/>
    <p:sldId id="716" r:id="rId170"/>
    <p:sldId id="717" r:id="rId171"/>
    <p:sldId id="723" r:id="rId172"/>
    <p:sldId id="724" r:id="rId173"/>
    <p:sldId id="725" r:id="rId174"/>
    <p:sldId id="726" r:id="rId175"/>
    <p:sldId id="727" r:id="rId176"/>
    <p:sldId id="861" r:id="rId177"/>
    <p:sldId id="728" r:id="rId178"/>
    <p:sldId id="862" r:id="rId179"/>
    <p:sldId id="729" r:id="rId180"/>
    <p:sldId id="863" r:id="rId181"/>
    <p:sldId id="864" r:id="rId182"/>
    <p:sldId id="730" r:id="rId183"/>
    <p:sldId id="731" r:id="rId184"/>
    <p:sldId id="732" r:id="rId185"/>
    <p:sldId id="845" r:id="rId186"/>
    <p:sldId id="733" r:id="rId187"/>
    <p:sldId id="846" r:id="rId188"/>
    <p:sldId id="734" r:id="rId189"/>
    <p:sldId id="735" r:id="rId190"/>
    <p:sldId id="736" r:id="rId191"/>
    <p:sldId id="737" r:id="rId192"/>
    <p:sldId id="847" r:id="rId193"/>
    <p:sldId id="738" r:id="rId194"/>
    <p:sldId id="739" r:id="rId195"/>
    <p:sldId id="740" r:id="rId196"/>
    <p:sldId id="741" r:id="rId197"/>
    <p:sldId id="848" r:id="rId198"/>
    <p:sldId id="779" r:id="rId199"/>
    <p:sldId id="742" r:id="rId200"/>
    <p:sldId id="743" r:id="rId201"/>
    <p:sldId id="744" r:id="rId202"/>
    <p:sldId id="849" r:id="rId203"/>
    <p:sldId id="780" r:id="rId204"/>
    <p:sldId id="745" r:id="rId205"/>
    <p:sldId id="746" r:id="rId206"/>
    <p:sldId id="747" r:id="rId207"/>
    <p:sldId id="850" r:id="rId208"/>
    <p:sldId id="783" r:id="rId209"/>
    <p:sldId id="748" r:id="rId210"/>
    <p:sldId id="749" r:id="rId211"/>
    <p:sldId id="750" r:id="rId212"/>
    <p:sldId id="851" r:id="rId213"/>
    <p:sldId id="781" r:id="rId214"/>
    <p:sldId id="751" r:id="rId215"/>
    <p:sldId id="752" r:id="rId216"/>
    <p:sldId id="753" r:id="rId217"/>
    <p:sldId id="852" r:id="rId218"/>
    <p:sldId id="782" r:id="rId219"/>
    <p:sldId id="754" r:id="rId220"/>
    <p:sldId id="718" r:id="rId221"/>
    <p:sldId id="755" r:id="rId222"/>
    <p:sldId id="756" r:id="rId223"/>
    <p:sldId id="853" r:id="rId224"/>
    <p:sldId id="785" r:id="rId225"/>
    <p:sldId id="757" r:id="rId226"/>
    <p:sldId id="758" r:id="rId227"/>
    <p:sldId id="759" r:id="rId228"/>
    <p:sldId id="854" r:id="rId229"/>
    <p:sldId id="784" r:id="rId230"/>
    <p:sldId id="760" r:id="rId231"/>
    <p:sldId id="719" r:id="rId232"/>
    <p:sldId id="761" r:id="rId233"/>
    <p:sldId id="762" r:id="rId234"/>
    <p:sldId id="855" r:id="rId235"/>
    <p:sldId id="786" r:id="rId236"/>
    <p:sldId id="763" r:id="rId237"/>
    <p:sldId id="764" r:id="rId238"/>
    <p:sldId id="765" r:id="rId239"/>
    <p:sldId id="856" r:id="rId240"/>
    <p:sldId id="787" r:id="rId241"/>
    <p:sldId id="766" r:id="rId242"/>
    <p:sldId id="720" r:id="rId243"/>
    <p:sldId id="767" r:id="rId244"/>
    <p:sldId id="768" r:id="rId245"/>
    <p:sldId id="857" r:id="rId246"/>
    <p:sldId id="788" r:id="rId247"/>
    <p:sldId id="769" r:id="rId248"/>
    <p:sldId id="770" r:id="rId249"/>
    <p:sldId id="771" r:id="rId250"/>
    <p:sldId id="858" r:id="rId251"/>
    <p:sldId id="789" r:id="rId252"/>
    <p:sldId id="772" r:id="rId253"/>
    <p:sldId id="722" r:id="rId254"/>
    <p:sldId id="773" r:id="rId255"/>
    <p:sldId id="774" r:id="rId256"/>
    <p:sldId id="859" r:id="rId257"/>
    <p:sldId id="790" r:id="rId258"/>
    <p:sldId id="775" r:id="rId259"/>
    <p:sldId id="776" r:id="rId260"/>
    <p:sldId id="777" r:id="rId261"/>
    <p:sldId id="860" r:id="rId262"/>
    <p:sldId id="791" r:id="rId263"/>
    <p:sldId id="778" r:id="rId264"/>
    <p:sldId id="792" r:id="rId265"/>
    <p:sldId id="793" r:id="rId266"/>
    <p:sldId id="798" r:id="rId267"/>
    <p:sldId id="799" r:id="rId268"/>
    <p:sldId id="800" r:id="rId269"/>
    <p:sldId id="794" r:id="rId270"/>
    <p:sldId id="801" r:id="rId271"/>
    <p:sldId id="802" r:id="rId272"/>
    <p:sldId id="803" r:id="rId273"/>
    <p:sldId id="795" r:id="rId274"/>
    <p:sldId id="804" r:id="rId275"/>
    <p:sldId id="805" r:id="rId276"/>
    <p:sldId id="806" r:id="rId277"/>
    <p:sldId id="807" r:id="rId278"/>
    <p:sldId id="796" r:id="rId279"/>
    <p:sldId id="808" r:id="rId280"/>
    <p:sldId id="809" r:id="rId281"/>
    <p:sldId id="797" r:id="rId282"/>
    <p:sldId id="810" r:id="rId283"/>
    <p:sldId id="811" r:id="rId284"/>
    <p:sldId id="867" r:id="rId285"/>
    <p:sldId id="1104" r:id="rId286"/>
    <p:sldId id="1102" r:id="rId287"/>
    <p:sldId id="1103" r:id="rId288"/>
    <p:sldId id="1105" r:id="rId289"/>
    <p:sldId id="1106" r:id="rId290"/>
    <p:sldId id="1107" r:id="rId291"/>
    <p:sldId id="1108" r:id="rId292"/>
    <p:sldId id="1109" r:id="rId293"/>
    <p:sldId id="834" r:id="rId294"/>
    <p:sldId id="835" r:id="rId295"/>
    <p:sldId id="836" r:id="rId296"/>
    <p:sldId id="865" r:id="rId297"/>
    <p:sldId id="838" r:id="rId298"/>
    <p:sldId id="839" r:id="rId299"/>
    <p:sldId id="866" r:id="rId300"/>
    <p:sldId id="840" r:id="rId301"/>
    <p:sldId id="841" r:id="rId302"/>
    <p:sldId id="842" r:id="rId303"/>
    <p:sldId id="843" r:id="rId304"/>
    <p:sldId id="844" r:id="rId30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ableStyles" Target="tableStyle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E9018-7429-479E-8559-42931F9FBE04}" type="datetimeFigureOut">
              <a:rPr lang="en-US" smtClean="0"/>
              <a:t>5/14/2022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C0647-5A5E-4A05-A2DE-048E0A3CDC05}" type="slidenum">
              <a:rPr lang="en-US" smtClean="0"/>
              <a:t>‹#›</a:t>
            </a:fld>
            <a:endParaRPr lang="en-US"/>
          </a:p>
        </p:txBody>
      </p:sp>
    </p:spTree>
    <p:extLst>
      <p:ext uri="{BB962C8B-B14F-4D97-AF65-F5344CB8AC3E}">
        <p14:creationId xmlns:p14="http://schemas.microsoft.com/office/powerpoint/2010/main" val="2761488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16D6F-6E55-4991-95D9-A3FBC002F8D3}" type="slidenum">
              <a:rPr lang="en-US" smtClean="0"/>
              <a:t>16</a:t>
            </a:fld>
            <a:endParaRPr lang="en-US"/>
          </a:p>
        </p:txBody>
      </p:sp>
    </p:spTree>
    <p:extLst>
      <p:ext uri="{BB962C8B-B14F-4D97-AF65-F5344CB8AC3E}">
        <p14:creationId xmlns:p14="http://schemas.microsoft.com/office/powerpoint/2010/main" val="34622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E43A76-6451-44F7-B63C-8DA99C4EAFE4}"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101806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E43A76-6451-44F7-B63C-8DA99C4EAFE4}"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693798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E43A76-6451-44F7-B63C-8DA99C4EAFE4}"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3B83-3004-4757-9EF9-36685C1CAF3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14984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E43A76-6451-44F7-B63C-8DA99C4EAFE4}"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3707695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E43A76-6451-44F7-B63C-8DA99C4EAFE4}"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3B83-3004-4757-9EF9-36685C1CAF3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89596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E43A76-6451-44F7-B63C-8DA99C4EAFE4}"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728597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E43A76-6451-44F7-B63C-8DA99C4EAFE4}"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281104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E43A76-6451-44F7-B63C-8DA99C4EAFE4}"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2503158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E43A76-6451-44F7-B63C-8DA99C4EAFE4}"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3598127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E43A76-6451-44F7-B63C-8DA99C4EAFE4}"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3653275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E43A76-6451-44F7-B63C-8DA99C4EAFE4}" type="datetimeFigureOut">
              <a:rPr lang="en-US" smtClean="0"/>
              <a:t>5/14/2022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403307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E43A76-6451-44F7-B63C-8DA99C4EAFE4}" type="datetimeFigureOut">
              <a:rPr lang="en-US" smtClean="0"/>
              <a:t>5/14/2022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34951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E43A76-6451-44F7-B63C-8DA99C4EAFE4}" type="datetimeFigureOut">
              <a:rPr lang="en-US" smtClean="0"/>
              <a:t>5/14/2022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29406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E43A76-6451-44F7-B63C-8DA99C4EAFE4}" type="datetimeFigureOut">
              <a:rPr lang="en-US" smtClean="0"/>
              <a:t>5/14/2022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2053221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E43A76-6451-44F7-B63C-8DA99C4EAFE4}" type="datetimeFigureOut">
              <a:rPr lang="en-US" smtClean="0"/>
              <a:t>5/14/2022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073B83-3004-4757-9EF9-36685C1CAF38}" type="slidenum">
              <a:rPr lang="en-US" smtClean="0"/>
              <a:t>‹#›</a:t>
            </a:fld>
            <a:endParaRPr lang="en-US"/>
          </a:p>
        </p:txBody>
      </p:sp>
    </p:spTree>
    <p:extLst>
      <p:ext uri="{BB962C8B-B14F-4D97-AF65-F5344CB8AC3E}">
        <p14:creationId xmlns:p14="http://schemas.microsoft.com/office/powerpoint/2010/main" val="391393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073B83-3004-4757-9EF9-36685C1CAF38}" type="slidenum">
              <a:rPr lang="en-US" smtClean="0"/>
              <a:t>‹#›</a:t>
            </a:fld>
            <a:endParaRPr lang="en-US"/>
          </a:p>
        </p:txBody>
      </p:sp>
      <p:sp>
        <p:nvSpPr>
          <p:cNvPr id="5" name="Date Placeholder 4"/>
          <p:cNvSpPr>
            <a:spLocks noGrp="1"/>
          </p:cNvSpPr>
          <p:nvPr>
            <p:ph type="dt" sz="half" idx="10"/>
          </p:nvPr>
        </p:nvSpPr>
        <p:spPr/>
        <p:txBody>
          <a:bodyPr/>
          <a:lstStyle/>
          <a:p>
            <a:fld id="{00E43A76-6451-44F7-B63C-8DA99C4EAFE4}" type="datetimeFigureOut">
              <a:rPr lang="en-US" smtClean="0"/>
              <a:t>5/14/2022</a:t>
            </a:fld>
            <a:endParaRPr lang="en-US"/>
          </a:p>
        </p:txBody>
      </p:sp>
    </p:spTree>
    <p:extLst>
      <p:ext uri="{BB962C8B-B14F-4D97-AF65-F5344CB8AC3E}">
        <p14:creationId xmlns:p14="http://schemas.microsoft.com/office/powerpoint/2010/main" val="163718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0E43A76-6451-44F7-B63C-8DA99C4EAFE4}" type="datetimeFigureOut">
              <a:rPr lang="en-US" smtClean="0"/>
              <a:t>5/14/2022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B073B83-3004-4757-9EF9-36685C1CAF38}" type="slidenum">
              <a:rPr lang="en-US" smtClean="0"/>
              <a:t>‹#›</a:t>
            </a:fld>
            <a:endParaRPr lang="en-US"/>
          </a:p>
        </p:txBody>
      </p:sp>
    </p:spTree>
    <p:extLst>
      <p:ext uri="{BB962C8B-B14F-4D97-AF65-F5344CB8AC3E}">
        <p14:creationId xmlns:p14="http://schemas.microsoft.com/office/powerpoint/2010/main" val="32874318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7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8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9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1.wmf"/></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7.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8.wmf"/></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C1A0-E512-4B42-8A94-2E68951AFD6E}"/>
              </a:ext>
            </a:extLst>
          </p:cNvPr>
          <p:cNvSpPr>
            <a:spLocks noGrp="1"/>
          </p:cNvSpPr>
          <p:nvPr>
            <p:ph type="ctrTitle"/>
          </p:nvPr>
        </p:nvSpPr>
        <p:spPr>
          <a:xfrm>
            <a:off x="1157592" y="2404534"/>
            <a:ext cx="8336604" cy="1646302"/>
          </a:xfrm>
        </p:spPr>
        <p:txBody>
          <a:bodyPr>
            <a:normAutofit/>
          </a:bodyPr>
          <a:lstStyle/>
          <a:p>
            <a:r>
              <a:rPr lang="en-US" dirty="0"/>
              <a:t>CSCI 331 – Group Project 3</a:t>
            </a:r>
          </a:p>
        </p:txBody>
      </p:sp>
      <p:sp>
        <p:nvSpPr>
          <p:cNvPr id="3" name="Subtitle 2">
            <a:extLst>
              <a:ext uri="{FF2B5EF4-FFF2-40B4-BE49-F238E27FC236}">
                <a16:creationId xmlns:a16="http://schemas.microsoft.com/office/drawing/2014/main" id="{046B15E9-0BEB-47F8-A4A4-DB6FEBC4B79C}"/>
              </a:ext>
            </a:extLst>
          </p:cNvPr>
          <p:cNvSpPr>
            <a:spLocks noGrp="1"/>
          </p:cNvSpPr>
          <p:nvPr>
            <p:ph type="subTitle" idx="1"/>
          </p:nvPr>
        </p:nvSpPr>
        <p:spPr>
          <a:xfrm>
            <a:off x="1157591" y="4050833"/>
            <a:ext cx="8336604" cy="1096899"/>
          </a:xfrm>
        </p:spPr>
        <p:txBody>
          <a:bodyPr/>
          <a:lstStyle/>
          <a:p>
            <a:r>
              <a:rPr lang="en-US" dirty="0"/>
              <a:t>Members: Timothy </a:t>
            </a:r>
            <a:r>
              <a:rPr lang="en-US" dirty="0" err="1"/>
              <a:t>Dakis</a:t>
            </a:r>
            <a:r>
              <a:rPr lang="en-US" dirty="0"/>
              <a:t> (Group Leader), </a:t>
            </a:r>
            <a:r>
              <a:rPr lang="en-US" dirty="0" err="1"/>
              <a:t>Mikhaiel</a:t>
            </a:r>
            <a:r>
              <a:rPr lang="en-US" dirty="0"/>
              <a:t> Gomes, </a:t>
            </a:r>
            <a:br>
              <a:rPr lang="en-US" dirty="0"/>
            </a:br>
            <a:r>
              <a:rPr lang="en-US" dirty="0" err="1"/>
              <a:t>Shivanie</a:t>
            </a:r>
            <a:r>
              <a:rPr lang="en-US" dirty="0"/>
              <a:t> </a:t>
            </a:r>
            <a:r>
              <a:rPr lang="en-US" dirty="0" err="1"/>
              <a:t>Kemraj</a:t>
            </a:r>
            <a:r>
              <a:rPr lang="en-US" dirty="0"/>
              <a:t> (Backup Group Leader), Konrad Rakowski, Kevin Tang</a:t>
            </a:r>
          </a:p>
        </p:txBody>
      </p:sp>
    </p:spTree>
    <p:extLst>
      <p:ext uri="{BB962C8B-B14F-4D97-AF65-F5344CB8AC3E}">
        <p14:creationId xmlns:p14="http://schemas.microsoft.com/office/powerpoint/2010/main" val="185430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DCE76-7EF4-424A-8EB1-3C4FA4712FEC}"/>
              </a:ext>
            </a:extLst>
          </p:cNvPr>
          <p:cNvSpPr>
            <a:spLocks noGrp="1"/>
          </p:cNvSpPr>
          <p:nvPr>
            <p:ph type="title"/>
          </p:nvPr>
        </p:nvSpPr>
        <p:spPr>
          <a:xfrm>
            <a:off x="677334" y="609600"/>
            <a:ext cx="8596668" cy="800911"/>
          </a:xfrm>
        </p:spPr>
        <p:txBody>
          <a:bodyPr>
            <a:normAutofit/>
          </a:bodyPr>
          <a:lstStyle/>
          <a:p>
            <a:r>
              <a:rPr lang="en-US" sz="3200" dirty="0"/>
              <a:t>Step 2: Set up the UDTs and Tables</a:t>
            </a:r>
          </a:p>
        </p:txBody>
      </p:sp>
      <p:sp>
        <p:nvSpPr>
          <p:cNvPr id="5" name="Content Placeholder 4">
            <a:extLst>
              <a:ext uri="{FF2B5EF4-FFF2-40B4-BE49-F238E27FC236}">
                <a16:creationId xmlns:a16="http://schemas.microsoft.com/office/drawing/2014/main" id="{CFA3177E-6BEC-47C8-997E-95DEBD650016}"/>
              </a:ext>
            </a:extLst>
          </p:cNvPr>
          <p:cNvSpPr>
            <a:spLocks noGrp="1"/>
          </p:cNvSpPr>
          <p:nvPr>
            <p:ph idx="1"/>
          </p:nvPr>
        </p:nvSpPr>
        <p:spPr>
          <a:xfrm>
            <a:off x="677334" y="1550989"/>
            <a:ext cx="8596668" cy="5073547"/>
          </a:xfrm>
        </p:spPr>
        <p:txBody>
          <a:bodyPr>
            <a:normAutofit/>
          </a:bodyPr>
          <a:lstStyle/>
          <a:p>
            <a:r>
              <a:rPr lang="en-US" dirty="0"/>
              <a:t>Implement the design based on the plan</a:t>
            </a:r>
          </a:p>
          <a:p>
            <a:r>
              <a:rPr lang="en-US" dirty="0"/>
              <a:t>Adhered to the following name conventions:</a:t>
            </a:r>
          </a:p>
          <a:p>
            <a:pPr lvl="1"/>
            <a:r>
              <a:rPr lang="en-US" dirty="0"/>
              <a:t>Use </a:t>
            </a:r>
            <a:r>
              <a:rPr lang="en-US" dirty="0" err="1"/>
              <a:t>PascalCase</a:t>
            </a:r>
            <a:r>
              <a:rPr lang="en-US" dirty="0"/>
              <a:t> for Column/Table/UDT/Schema names</a:t>
            </a:r>
          </a:p>
          <a:p>
            <a:pPr lvl="1"/>
            <a:r>
              <a:rPr lang="en-US" dirty="0"/>
              <a:t>Primary Keys: </a:t>
            </a:r>
            <a:r>
              <a:rPr lang="en-US" dirty="0" err="1"/>
              <a:t>PK_TableName</a:t>
            </a:r>
            <a:endParaRPr lang="en-US" dirty="0"/>
          </a:p>
          <a:p>
            <a:pPr lvl="1"/>
            <a:r>
              <a:rPr lang="en-US" dirty="0"/>
              <a:t>Check Constraints: </a:t>
            </a:r>
            <a:r>
              <a:rPr lang="en-US" dirty="0" err="1"/>
              <a:t>CK_TableName</a:t>
            </a:r>
            <a:r>
              <a:rPr lang="en-US" dirty="0"/>
              <a:t>_[</a:t>
            </a:r>
            <a:r>
              <a:rPr lang="en-US" dirty="0" err="1"/>
              <a:t>FittingName</a:t>
            </a:r>
            <a:r>
              <a:rPr lang="en-US" dirty="0"/>
              <a:t>]</a:t>
            </a:r>
          </a:p>
          <a:p>
            <a:pPr lvl="1"/>
            <a:r>
              <a:rPr lang="en-US" dirty="0"/>
              <a:t>Unique Constraints: </a:t>
            </a:r>
            <a:r>
              <a:rPr lang="en-US" dirty="0" err="1"/>
              <a:t>AK_ColumnName</a:t>
            </a:r>
            <a:endParaRPr lang="en-US" dirty="0"/>
          </a:p>
          <a:p>
            <a:pPr lvl="1"/>
            <a:r>
              <a:rPr lang="en-US" dirty="0"/>
              <a:t>Foreign Keys: </a:t>
            </a:r>
            <a:r>
              <a:rPr lang="en-US" dirty="0" err="1"/>
              <a:t>FK_ChildTableName_ParentTableName</a:t>
            </a:r>
            <a:endParaRPr lang="en-US" dirty="0"/>
          </a:p>
          <a:p>
            <a:r>
              <a:rPr lang="en-US" dirty="0"/>
              <a:t>Set up functions and procedures related to loading the tables</a:t>
            </a:r>
          </a:p>
          <a:p>
            <a:pPr lvl="1"/>
            <a:r>
              <a:rPr lang="en-US" dirty="0"/>
              <a:t>Group leader then compiles all the work into the master version of the database</a:t>
            </a:r>
          </a:p>
        </p:txBody>
      </p:sp>
    </p:spTree>
    <p:extLst>
      <p:ext uri="{BB962C8B-B14F-4D97-AF65-F5344CB8AC3E}">
        <p14:creationId xmlns:p14="http://schemas.microsoft.com/office/powerpoint/2010/main" val="37965045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43798-320E-619F-C608-8EBC100D7717}"/>
              </a:ext>
            </a:extLst>
          </p:cNvPr>
          <p:cNvSpPr>
            <a:spLocks noGrp="1"/>
          </p:cNvSpPr>
          <p:nvPr>
            <p:ph type="title"/>
          </p:nvPr>
        </p:nvSpPr>
        <p:spPr/>
        <p:txBody>
          <a:bodyPr/>
          <a:lstStyle/>
          <a:p>
            <a:r>
              <a:rPr lang="en-US" dirty="0"/>
              <a:t>[Class].[Class] Check and Default Constraints</a:t>
            </a:r>
          </a:p>
        </p:txBody>
      </p:sp>
      <p:sp>
        <p:nvSpPr>
          <p:cNvPr id="3" name="Content Placeholder 2">
            <a:extLst>
              <a:ext uri="{FF2B5EF4-FFF2-40B4-BE49-F238E27FC236}">
                <a16:creationId xmlns:a16="http://schemas.microsoft.com/office/drawing/2014/main" id="{6F7252FD-7086-5D94-4DBA-CB77F51A93A0}"/>
              </a:ext>
            </a:extLst>
          </p:cNvPr>
          <p:cNvSpPr>
            <a:spLocks noGrp="1"/>
          </p:cNvSpPr>
          <p:nvPr>
            <p:ph idx="1"/>
          </p:nvPr>
        </p:nvSpPr>
        <p:spPr>
          <a:xfrm>
            <a:off x="677334" y="2160589"/>
            <a:ext cx="8596668" cy="4590407"/>
          </a:xfrm>
        </p:spPr>
        <p:txBody>
          <a:bodyPr>
            <a:normAutofit lnSpcReduction="10000"/>
          </a:bodyPr>
          <a:lstStyle/>
          <a:p>
            <a:r>
              <a:rPr lang="en-US" dirty="0" err="1"/>
              <a:t>CK_Class_EnrollmentCap</a:t>
            </a:r>
            <a:endParaRPr lang="en-US" dirty="0"/>
          </a:p>
          <a:p>
            <a:pPr lvl="1"/>
            <a:r>
              <a:rPr lang="en-US" dirty="0"/>
              <a:t>Check Constraint: ([</a:t>
            </a:r>
            <a:r>
              <a:rPr lang="en-US" dirty="0" err="1"/>
              <a:t>ClassLimit</a:t>
            </a:r>
            <a:r>
              <a:rPr lang="en-US" dirty="0"/>
              <a:t>]=(0) OR [</a:t>
            </a:r>
            <a:r>
              <a:rPr lang="en-US" dirty="0" err="1"/>
              <a:t>ClassLimit</a:t>
            </a:r>
            <a:r>
              <a:rPr lang="en-US" dirty="0"/>
              <a:t>]&lt;&gt;(0) AND [</a:t>
            </a:r>
            <a:r>
              <a:rPr lang="en-US" dirty="0" err="1"/>
              <a:t>ClassLimit</a:t>
            </a:r>
            <a:r>
              <a:rPr lang="en-US" dirty="0"/>
              <a:t>]&gt;=[</a:t>
            </a:r>
            <a:r>
              <a:rPr lang="en-US" dirty="0" err="1"/>
              <a:t>EnrolledInClass</a:t>
            </a:r>
            <a:r>
              <a:rPr lang="en-US" dirty="0"/>
              <a:t>])</a:t>
            </a:r>
          </a:p>
          <a:p>
            <a:pPr lvl="2"/>
            <a:r>
              <a:rPr lang="en-US" dirty="0"/>
              <a:t>Reason: illogical for enrollment to be higher than limit given </a:t>
            </a:r>
            <a:r>
              <a:rPr lang="en-US" dirty="0" err="1"/>
              <a:t>overtally</a:t>
            </a:r>
            <a:r>
              <a:rPr lang="en-US" dirty="0"/>
              <a:t> addition. But also need to consider fact ‘0’ equates to ‘limitless’ and thus enrollment has no cap.</a:t>
            </a:r>
          </a:p>
          <a:p>
            <a:endParaRPr lang="en-US" dirty="0"/>
          </a:p>
          <a:p>
            <a:r>
              <a:rPr lang="en-US" dirty="0" err="1"/>
              <a:t>CK_Class_LimitAndEnrollmentValidity</a:t>
            </a:r>
            <a:endParaRPr lang="en-US" dirty="0"/>
          </a:p>
          <a:p>
            <a:pPr lvl="1"/>
            <a:r>
              <a:rPr lang="en-US" dirty="0"/>
              <a:t>Check Constraint: ([</a:t>
            </a:r>
            <a:r>
              <a:rPr lang="en-US" dirty="0" err="1"/>
              <a:t>ClassLimit</a:t>
            </a:r>
            <a:r>
              <a:rPr lang="en-US" dirty="0"/>
              <a:t>]&gt;=(0) AND [</a:t>
            </a:r>
            <a:r>
              <a:rPr lang="en-US" dirty="0" err="1"/>
              <a:t>EnrolledInClass</a:t>
            </a:r>
            <a:r>
              <a:rPr lang="en-US" dirty="0"/>
              <a:t>]&gt;=(0) AND [</a:t>
            </a:r>
            <a:r>
              <a:rPr lang="en-US" dirty="0" err="1"/>
              <a:t>ClassOvertally</a:t>
            </a:r>
            <a:r>
              <a:rPr lang="en-US" dirty="0"/>
              <a:t>]&gt;=(0))</a:t>
            </a:r>
          </a:p>
          <a:p>
            <a:pPr lvl="2"/>
            <a:r>
              <a:rPr lang="en-US" dirty="0"/>
              <a:t>Reason: logically none of these fields should be negative</a:t>
            </a:r>
          </a:p>
          <a:p>
            <a:pPr lvl="2"/>
            <a:endParaRPr lang="en-US" dirty="0"/>
          </a:p>
          <a:p>
            <a:r>
              <a:rPr lang="en-US" dirty="0" err="1"/>
              <a:t>DF_Class_ClassTime</a:t>
            </a:r>
            <a:endParaRPr lang="en-US" dirty="0"/>
          </a:p>
          <a:p>
            <a:pPr lvl="1"/>
            <a:r>
              <a:rPr lang="en-US" dirty="0"/>
              <a:t>Default Value: (N'TBD’)</a:t>
            </a:r>
          </a:p>
          <a:p>
            <a:pPr lvl="2"/>
            <a:r>
              <a:rPr lang="en-US" dirty="0"/>
              <a:t>Reason: to have a default value on entry</a:t>
            </a:r>
          </a:p>
        </p:txBody>
      </p:sp>
    </p:spTree>
    <p:extLst>
      <p:ext uri="{BB962C8B-B14F-4D97-AF65-F5344CB8AC3E}">
        <p14:creationId xmlns:p14="http://schemas.microsoft.com/office/powerpoint/2010/main" val="39319455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[Class].[Class] Output</a:t>
            </a:r>
          </a:p>
        </p:txBody>
      </p:sp>
      <p:pic>
        <p:nvPicPr>
          <p:cNvPr id="5" name="Content Placeholder 4">
            <a:extLst>
              <a:ext uri="{FF2B5EF4-FFF2-40B4-BE49-F238E27FC236}">
                <a16:creationId xmlns:a16="http://schemas.microsoft.com/office/drawing/2014/main" id="{7C8153FF-7DB9-675A-C407-A3B6302C5A43}"/>
              </a:ext>
            </a:extLst>
          </p:cNvPr>
          <p:cNvPicPr>
            <a:picLocks noGrp="1" noChangeAspect="1"/>
          </p:cNvPicPr>
          <p:nvPr>
            <p:ph idx="1"/>
          </p:nvPr>
        </p:nvPicPr>
        <p:blipFill>
          <a:blip r:embed="rId2"/>
          <a:stretch>
            <a:fillRect/>
          </a:stretch>
        </p:blipFill>
        <p:spPr>
          <a:xfrm>
            <a:off x="677863" y="2937811"/>
            <a:ext cx="8596312" cy="2326991"/>
          </a:xfrm>
        </p:spPr>
      </p:pic>
    </p:spTree>
    <p:extLst>
      <p:ext uri="{BB962C8B-B14F-4D97-AF65-F5344CB8AC3E}">
        <p14:creationId xmlns:p14="http://schemas.microsoft.com/office/powerpoint/2010/main" val="16586130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[Class].[</a:t>
            </a:r>
            <a:r>
              <a:rPr lang="en-US" dirty="0" err="1"/>
              <a:t>ModeOfInstruction</a:t>
            </a:r>
            <a:r>
              <a:rPr lang="en-US" dirty="0"/>
              <a:t>] PDM</a:t>
            </a:r>
          </a:p>
        </p:txBody>
      </p:sp>
      <p:pic>
        <p:nvPicPr>
          <p:cNvPr id="5" name="Content Placeholder 4">
            <a:extLst>
              <a:ext uri="{FF2B5EF4-FFF2-40B4-BE49-F238E27FC236}">
                <a16:creationId xmlns:a16="http://schemas.microsoft.com/office/drawing/2014/main" id="{7738D36A-AFD5-52E8-B5E5-000118ECF731}"/>
              </a:ext>
            </a:extLst>
          </p:cNvPr>
          <p:cNvPicPr>
            <a:picLocks noGrp="1" noChangeAspect="1"/>
          </p:cNvPicPr>
          <p:nvPr>
            <p:ph idx="1"/>
          </p:nvPr>
        </p:nvPicPr>
        <p:blipFill>
          <a:blip r:embed="rId2"/>
          <a:stretch>
            <a:fillRect/>
          </a:stretch>
        </p:blipFill>
        <p:spPr>
          <a:xfrm>
            <a:off x="1542911" y="3015362"/>
            <a:ext cx="6866215" cy="2171888"/>
          </a:xfrm>
        </p:spPr>
      </p:pic>
    </p:spTree>
    <p:extLst>
      <p:ext uri="{BB962C8B-B14F-4D97-AF65-F5344CB8AC3E}">
        <p14:creationId xmlns:p14="http://schemas.microsoft.com/office/powerpoint/2010/main" val="29357105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[Class].[</a:t>
            </a:r>
            <a:r>
              <a:rPr lang="en-US" dirty="0" err="1"/>
              <a:t>ModeOfInstruction</a:t>
            </a:r>
            <a:r>
              <a:rPr lang="en-US" dirty="0"/>
              <a:t>] Overview</a:t>
            </a:r>
          </a:p>
        </p:txBody>
      </p:sp>
      <p:pic>
        <p:nvPicPr>
          <p:cNvPr id="5" name="Content Placeholder 4">
            <a:extLst>
              <a:ext uri="{FF2B5EF4-FFF2-40B4-BE49-F238E27FC236}">
                <a16:creationId xmlns:a16="http://schemas.microsoft.com/office/drawing/2014/main" id="{614B47D1-4027-CC1B-8AE1-56ED72BBC41F}"/>
              </a:ext>
            </a:extLst>
          </p:cNvPr>
          <p:cNvPicPr>
            <a:picLocks noGrp="1" noChangeAspect="1"/>
          </p:cNvPicPr>
          <p:nvPr>
            <p:ph idx="1"/>
          </p:nvPr>
        </p:nvPicPr>
        <p:blipFill>
          <a:blip r:embed="rId2"/>
          <a:stretch>
            <a:fillRect/>
          </a:stretch>
        </p:blipFill>
        <p:spPr>
          <a:xfrm>
            <a:off x="677690" y="1929379"/>
            <a:ext cx="8596312" cy="1499621"/>
          </a:xfrm>
        </p:spPr>
      </p:pic>
      <p:pic>
        <p:nvPicPr>
          <p:cNvPr id="7" name="Picture 6">
            <a:extLst>
              <a:ext uri="{FF2B5EF4-FFF2-40B4-BE49-F238E27FC236}">
                <a16:creationId xmlns:a16="http://schemas.microsoft.com/office/drawing/2014/main" id="{06F9C8A5-0DE0-DCB5-11CB-20549B38877E}"/>
              </a:ext>
            </a:extLst>
          </p:cNvPr>
          <p:cNvPicPr>
            <a:picLocks noChangeAspect="1"/>
          </p:cNvPicPr>
          <p:nvPr/>
        </p:nvPicPr>
        <p:blipFill>
          <a:blip r:embed="rId3"/>
          <a:stretch>
            <a:fillRect/>
          </a:stretch>
        </p:blipFill>
        <p:spPr>
          <a:xfrm>
            <a:off x="677334" y="3548525"/>
            <a:ext cx="11065199" cy="2400508"/>
          </a:xfrm>
          <a:prstGeom prst="rect">
            <a:avLst/>
          </a:prstGeom>
        </p:spPr>
      </p:pic>
    </p:spTree>
    <p:extLst>
      <p:ext uri="{BB962C8B-B14F-4D97-AF65-F5344CB8AC3E}">
        <p14:creationId xmlns:p14="http://schemas.microsoft.com/office/powerpoint/2010/main" val="2976858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[Class].[</a:t>
            </a:r>
            <a:r>
              <a:rPr lang="en-US" dirty="0" err="1"/>
              <a:t>ModeOfInstruction</a:t>
            </a:r>
            <a:r>
              <a:rPr lang="en-US" dirty="0"/>
              <a:t>]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ModeId</a:t>
            </a:r>
            <a:r>
              <a:rPr lang="en-US" dirty="0"/>
              <a:t> (to have a surrogate key)</a:t>
            </a:r>
          </a:p>
          <a:p>
            <a:pPr lvl="1"/>
            <a:endParaRPr lang="en-US" dirty="0"/>
          </a:p>
          <a:p>
            <a:r>
              <a:rPr lang="en-US" dirty="0"/>
              <a:t>Modified</a:t>
            </a:r>
          </a:p>
          <a:p>
            <a:pPr lvl="1"/>
            <a:r>
              <a:rPr lang="en-US" dirty="0"/>
              <a:t>Mode Of Instruction renamed to </a:t>
            </a:r>
            <a:r>
              <a:rPr lang="en-US" dirty="0" err="1"/>
              <a:t>ModeOfInstruction</a:t>
            </a:r>
            <a:r>
              <a:rPr lang="en-US" dirty="0"/>
              <a:t> (to be consistent with naming conventions)</a:t>
            </a:r>
          </a:p>
        </p:txBody>
      </p:sp>
    </p:spTree>
    <p:extLst>
      <p:ext uri="{BB962C8B-B14F-4D97-AF65-F5344CB8AC3E}">
        <p14:creationId xmlns:p14="http://schemas.microsoft.com/office/powerpoint/2010/main" val="12615393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fontScale="90000"/>
          </a:bodyPr>
          <a:lstStyle/>
          <a:p>
            <a:r>
              <a:rPr lang="en-US" dirty="0"/>
              <a:t>[Class].[</a:t>
            </a:r>
            <a:r>
              <a:rPr lang="en-US" dirty="0" err="1"/>
              <a:t>ModeOfInstruction</a:t>
            </a:r>
            <a:r>
              <a:rPr lang="en-US" dirty="0"/>
              <a:t>]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p:txBody>
          <a:bodyPr/>
          <a:lstStyle/>
          <a:p>
            <a:r>
              <a:rPr lang="en-US" dirty="0" err="1"/>
              <a:t>PK_ModeOfInstruction</a:t>
            </a:r>
            <a:r>
              <a:rPr lang="en-US" dirty="0"/>
              <a:t> on </a:t>
            </a:r>
            <a:r>
              <a:rPr lang="en-US" dirty="0" err="1"/>
              <a:t>ModeId</a:t>
            </a:r>
            <a:endParaRPr lang="en-US" dirty="0"/>
          </a:p>
          <a:p>
            <a:pPr lvl="1"/>
            <a:r>
              <a:rPr lang="en-US" dirty="0"/>
              <a:t>Reason: because it’s a surrogate key</a:t>
            </a:r>
          </a:p>
          <a:p>
            <a:endParaRPr lang="en-US" dirty="0"/>
          </a:p>
          <a:p>
            <a:r>
              <a:rPr lang="en-US" dirty="0" err="1"/>
              <a:t>AK_ModeOfInstruction</a:t>
            </a:r>
            <a:r>
              <a:rPr lang="en-US" dirty="0"/>
              <a:t> on </a:t>
            </a:r>
            <a:r>
              <a:rPr lang="en-US" dirty="0" err="1"/>
              <a:t>ModeOfInstruction</a:t>
            </a:r>
            <a:endParaRPr lang="en-US" dirty="0"/>
          </a:p>
          <a:p>
            <a:pPr lvl="1"/>
            <a:r>
              <a:rPr lang="en-US" dirty="0"/>
              <a:t>Reason: to ensure that all modes of instructions are unique</a:t>
            </a:r>
          </a:p>
        </p:txBody>
      </p:sp>
    </p:spTree>
    <p:extLst>
      <p:ext uri="{BB962C8B-B14F-4D97-AF65-F5344CB8AC3E}">
        <p14:creationId xmlns:p14="http://schemas.microsoft.com/office/powerpoint/2010/main" val="29189631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[Class].[</a:t>
            </a:r>
            <a:r>
              <a:rPr lang="en-US" dirty="0" err="1"/>
              <a:t>ModeOfInstruction</a:t>
            </a:r>
            <a:r>
              <a:rPr lang="en-US" dirty="0"/>
              <a:t>] Output</a:t>
            </a:r>
          </a:p>
        </p:txBody>
      </p:sp>
      <p:pic>
        <p:nvPicPr>
          <p:cNvPr id="5" name="Content Placeholder 4">
            <a:extLst>
              <a:ext uri="{FF2B5EF4-FFF2-40B4-BE49-F238E27FC236}">
                <a16:creationId xmlns:a16="http://schemas.microsoft.com/office/drawing/2014/main" id="{3632B880-2317-7FA1-8FA0-44FA37056968}"/>
              </a:ext>
            </a:extLst>
          </p:cNvPr>
          <p:cNvPicPr>
            <a:picLocks noGrp="1" noChangeAspect="1"/>
          </p:cNvPicPr>
          <p:nvPr>
            <p:ph idx="1"/>
          </p:nvPr>
        </p:nvPicPr>
        <p:blipFill>
          <a:blip r:embed="rId2"/>
          <a:stretch>
            <a:fillRect/>
          </a:stretch>
        </p:blipFill>
        <p:spPr>
          <a:xfrm>
            <a:off x="677863" y="2937811"/>
            <a:ext cx="8596312" cy="2326991"/>
          </a:xfrm>
        </p:spPr>
      </p:pic>
    </p:spTree>
    <p:extLst>
      <p:ext uri="{BB962C8B-B14F-4D97-AF65-F5344CB8AC3E}">
        <p14:creationId xmlns:p14="http://schemas.microsoft.com/office/powerpoint/2010/main" val="40158623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[Department].[Department] PDM</a:t>
            </a:r>
          </a:p>
        </p:txBody>
      </p:sp>
      <p:pic>
        <p:nvPicPr>
          <p:cNvPr id="5" name="Content Placeholder 4">
            <a:extLst>
              <a:ext uri="{FF2B5EF4-FFF2-40B4-BE49-F238E27FC236}">
                <a16:creationId xmlns:a16="http://schemas.microsoft.com/office/drawing/2014/main" id="{26180429-3AB1-91CD-AFF5-589F6C0EEF1F}"/>
              </a:ext>
            </a:extLst>
          </p:cNvPr>
          <p:cNvPicPr>
            <a:picLocks noGrp="1" noChangeAspect="1"/>
          </p:cNvPicPr>
          <p:nvPr>
            <p:ph idx="1"/>
          </p:nvPr>
        </p:nvPicPr>
        <p:blipFill>
          <a:blip r:embed="rId2"/>
          <a:stretch>
            <a:fillRect/>
          </a:stretch>
        </p:blipFill>
        <p:spPr>
          <a:xfrm>
            <a:off x="1653411" y="3148724"/>
            <a:ext cx="6645216" cy="1905165"/>
          </a:xfrm>
        </p:spPr>
      </p:pic>
    </p:spTree>
    <p:extLst>
      <p:ext uri="{BB962C8B-B14F-4D97-AF65-F5344CB8AC3E}">
        <p14:creationId xmlns:p14="http://schemas.microsoft.com/office/powerpoint/2010/main" val="35877589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[Department].[Department] Overview</a:t>
            </a:r>
          </a:p>
        </p:txBody>
      </p:sp>
      <p:pic>
        <p:nvPicPr>
          <p:cNvPr id="5" name="Content Placeholder 4">
            <a:extLst>
              <a:ext uri="{FF2B5EF4-FFF2-40B4-BE49-F238E27FC236}">
                <a16:creationId xmlns:a16="http://schemas.microsoft.com/office/drawing/2014/main" id="{09029790-DEAF-C1BE-39A6-06A9A365DFA2}"/>
              </a:ext>
            </a:extLst>
          </p:cNvPr>
          <p:cNvPicPr>
            <a:picLocks noGrp="1" noChangeAspect="1"/>
          </p:cNvPicPr>
          <p:nvPr>
            <p:ph idx="1"/>
          </p:nvPr>
        </p:nvPicPr>
        <p:blipFill>
          <a:blip r:embed="rId2"/>
          <a:stretch>
            <a:fillRect/>
          </a:stretch>
        </p:blipFill>
        <p:spPr>
          <a:xfrm>
            <a:off x="677334" y="1900431"/>
            <a:ext cx="8596312" cy="1528569"/>
          </a:xfrm>
        </p:spPr>
      </p:pic>
      <p:pic>
        <p:nvPicPr>
          <p:cNvPr id="7" name="Picture 6">
            <a:extLst>
              <a:ext uri="{FF2B5EF4-FFF2-40B4-BE49-F238E27FC236}">
                <a16:creationId xmlns:a16="http://schemas.microsoft.com/office/drawing/2014/main" id="{B861D7F7-C682-16D9-74A7-A49224F377ED}"/>
              </a:ext>
            </a:extLst>
          </p:cNvPr>
          <p:cNvPicPr>
            <a:picLocks noChangeAspect="1"/>
          </p:cNvPicPr>
          <p:nvPr/>
        </p:nvPicPr>
        <p:blipFill>
          <a:blip r:embed="rId3"/>
          <a:stretch>
            <a:fillRect/>
          </a:stretch>
        </p:blipFill>
        <p:spPr>
          <a:xfrm>
            <a:off x="677334" y="3450371"/>
            <a:ext cx="9931940" cy="2196217"/>
          </a:xfrm>
          <a:prstGeom prst="rect">
            <a:avLst/>
          </a:prstGeom>
        </p:spPr>
      </p:pic>
    </p:spTree>
    <p:extLst>
      <p:ext uri="{BB962C8B-B14F-4D97-AF65-F5344CB8AC3E}">
        <p14:creationId xmlns:p14="http://schemas.microsoft.com/office/powerpoint/2010/main" val="8921801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[Department].[Department]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DepartmentId</a:t>
            </a:r>
            <a:r>
              <a:rPr lang="en-US" dirty="0"/>
              <a:t> (to have a surrogate key)</a:t>
            </a:r>
          </a:p>
          <a:p>
            <a:pPr lvl="1"/>
            <a:r>
              <a:rPr lang="en-US" dirty="0" err="1"/>
              <a:t>DepartmentName</a:t>
            </a:r>
            <a:r>
              <a:rPr lang="en-US" dirty="0"/>
              <a:t> (to have the specific department isolated)</a:t>
            </a:r>
          </a:p>
        </p:txBody>
      </p:sp>
    </p:spTree>
    <p:extLst>
      <p:ext uri="{BB962C8B-B14F-4D97-AF65-F5344CB8AC3E}">
        <p14:creationId xmlns:p14="http://schemas.microsoft.com/office/powerpoint/2010/main" val="1931511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B6BC-84DC-3F66-DDD1-4A7AE1C25D64}"/>
              </a:ext>
            </a:extLst>
          </p:cNvPr>
          <p:cNvSpPr>
            <a:spLocks noGrp="1"/>
          </p:cNvSpPr>
          <p:nvPr>
            <p:ph type="title"/>
          </p:nvPr>
        </p:nvSpPr>
        <p:spPr/>
        <p:txBody>
          <a:bodyPr/>
          <a:lstStyle/>
          <a:p>
            <a:r>
              <a:rPr lang="en-US" dirty="0"/>
              <a:t>Tables of the database</a:t>
            </a:r>
          </a:p>
        </p:txBody>
      </p:sp>
      <p:pic>
        <p:nvPicPr>
          <p:cNvPr id="5" name="Content Placeholder 4">
            <a:extLst>
              <a:ext uri="{FF2B5EF4-FFF2-40B4-BE49-F238E27FC236}">
                <a16:creationId xmlns:a16="http://schemas.microsoft.com/office/drawing/2014/main" id="{6F7A94AF-9AD2-6541-46C1-742513063C49}"/>
              </a:ext>
            </a:extLst>
          </p:cNvPr>
          <p:cNvPicPr>
            <a:picLocks noGrp="1" noChangeAspect="1"/>
          </p:cNvPicPr>
          <p:nvPr>
            <p:ph idx="1"/>
          </p:nvPr>
        </p:nvPicPr>
        <p:blipFill>
          <a:blip r:embed="rId2"/>
          <a:stretch>
            <a:fillRect/>
          </a:stretch>
        </p:blipFill>
        <p:spPr>
          <a:xfrm>
            <a:off x="2592391" y="2129917"/>
            <a:ext cx="4766554" cy="3783525"/>
          </a:xfrm>
        </p:spPr>
      </p:pic>
    </p:spTree>
    <p:extLst>
      <p:ext uri="{BB962C8B-B14F-4D97-AF65-F5344CB8AC3E}">
        <p14:creationId xmlns:p14="http://schemas.microsoft.com/office/powerpoint/2010/main" val="35730456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fontScale="90000"/>
          </a:bodyPr>
          <a:lstStyle/>
          <a:p>
            <a:r>
              <a:rPr lang="en-US" dirty="0"/>
              <a:t>[Department].[Department]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p:txBody>
          <a:bodyPr/>
          <a:lstStyle/>
          <a:p>
            <a:r>
              <a:rPr lang="en-US" dirty="0" err="1"/>
              <a:t>PK_Department</a:t>
            </a:r>
            <a:r>
              <a:rPr lang="en-US" dirty="0"/>
              <a:t> on </a:t>
            </a:r>
            <a:r>
              <a:rPr lang="en-US" dirty="0" err="1"/>
              <a:t>DepartmentId</a:t>
            </a:r>
            <a:endParaRPr lang="en-US" dirty="0"/>
          </a:p>
          <a:p>
            <a:pPr lvl="1"/>
            <a:r>
              <a:rPr lang="en-US" dirty="0"/>
              <a:t>Reason: because it’s a surrogate key</a:t>
            </a:r>
          </a:p>
          <a:p>
            <a:endParaRPr lang="en-US" dirty="0"/>
          </a:p>
          <a:p>
            <a:r>
              <a:rPr lang="en-US" dirty="0" err="1"/>
              <a:t>AK_DepartmentName</a:t>
            </a:r>
            <a:r>
              <a:rPr lang="en-US" dirty="0"/>
              <a:t> on </a:t>
            </a:r>
            <a:r>
              <a:rPr lang="en-US" dirty="0" err="1"/>
              <a:t>DepartmentName</a:t>
            </a:r>
            <a:endParaRPr lang="en-US" dirty="0"/>
          </a:p>
          <a:p>
            <a:pPr lvl="1"/>
            <a:r>
              <a:rPr lang="en-US" dirty="0"/>
              <a:t>Reason: to ensure all departments entered are unique</a:t>
            </a:r>
          </a:p>
        </p:txBody>
      </p:sp>
    </p:spTree>
    <p:extLst>
      <p:ext uri="{BB962C8B-B14F-4D97-AF65-F5344CB8AC3E}">
        <p14:creationId xmlns:p14="http://schemas.microsoft.com/office/powerpoint/2010/main" val="2943906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[Department].[Department] Output</a:t>
            </a:r>
          </a:p>
        </p:txBody>
      </p:sp>
      <p:pic>
        <p:nvPicPr>
          <p:cNvPr id="5" name="Content Placeholder 4">
            <a:extLst>
              <a:ext uri="{FF2B5EF4-FFF2-40B4-BE49-F238E27FC236}">
                <a16:creationId xmlns:a16="http://schemas.microsoft.com/office/drawing/2014/main" id="{D4F841AE-A6FC-4C67-099D-9F679D00208F}"/>
              </a:ext>
            </a:extLst>
          </p:cNvPr>
          <p:cNvPicPr>
            <a:picLocks noGrp="1" noChangeAspect="1"/>
          </p:cNvPicPr>
          <p:nvPr>
            <p:ph idx="1"/>
          </p:nvPr>
        </p:nvPicPr>
        <p:blipFill>
          <a:blip r:embed="rId2"/>
          <a:stretch>
            <a:fillRect/>
          </a:stretch>
        </p:blipFill>
        <p:spPr>
          <a:xfrm>
            <a:off x="677863" y="2994681"/>
            <a:ext cx="8596312" cy="2213250"/>
          </a:xfrm>
        </p:spPr>
      </p:pic>
    </p:spTree>
    <p:extLst>
      <p:ext uri="{BB962C8B-B14F-4D97-AF65-F5344CB8AC3E}">
        <p14:creationId xmlns:p14="http://schemas.microsoft.com/office/powerpoint/2010/main" val="5137752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[Location].[</a:t>
            </a:r>
            <a:r>
              <a:rPr lang="en-US" dirty="0" err="1"/>
              <a:t>BuildingLocation</a:t>
            </a:r>
            <a:r>
              <a:rPr lang="en-US" dirty="0"/>
              <a:t>] PDM</a:t>
            </a:r>
          </a:p>
        </p:txBody>
      </p:sp>
      <p:pic>
        <p:nvPicPr>
          <p:cNvPr id="5" name="Content Placeholder 4">
            <a:extLst>
              <a:ext uri="{FF2B5EF4-FFF2-40B4-BE49-F238E27FC236}">
                <a16:creationId xmlns:a16="http://schemas.microsoft.com/office/drawing/2014/main" id="{749021E3-3D47-9789-3A98-234215E786FD}"/>
              </a:ext>
            </a:extLst>
          </p:cNvPr>
          <p:cNvPicPr>
            <a:picLocks noGrp="1" noChangeAspect="1"/>
          </p:cNvPicPr>
          <p:nvPr>
            <p:ph idx="1"/>
          </p:nvPr>
        </p:nvPicPr>
        <p:blipFill>
          <a:blip r:embed="rId2"/>
          <a:stretch>
            <a:fillRect/>
          </a:stretch>
        </p:blipFill>
        <p:spPr>
          <a:xfrm>
            <a:off x="1691514" y="3003931"/>
            <a:ext cx="6569009" cy="2194750"/>
          </a:xfrm>
        </p:spPr>
      </p:pic>
    </p:spTree>
    <p:extLst>
      <p:ext uri="{BB962C8B-B14F-4D97-AF65-F5344CB8AC3E}">
        <p14:creationId xmlns:p14="http://schemas.microsoft.com/office/powerpoint/2010/main" val="40167440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[Location].[</a:t>
            </a:r>
            <a:r>
              <a:rPr lang="en-US" dirty="0" err="1"/>
              <a:t>BuildingLocation</a:t>
            </a:r>
            <a:r>
              <a:rPr lang="en-US" dirty="0"/>
              <a:t>] Overview</a:t>
            </a:r>
          </a:p>
        </p:txBody>
      </p:sp>
      <p:pic>
        <p:nvPicPr>
          <p:cNvPr id="5" name="Content Placeholder 4">
            <a:extLst>
              <a:ext uri="{FF2B5EF4-FFF2-40B4-BE49-F238E27FC236}">
                <a16:creationId xmlns:a16="http://schemas.microsoft.com/office/drawing/2014/main" id="{7AD368D8-1960-3449-1BBE-1AD2D910E252}"/>
              </a:ext>
            </a:extLst>
          </p:cNvPr>
          <p:cNvPicPr>
            <a:picLocks noGrp="1" noChangeAspect="1"/>
          </p:cNvPicPr>
          <p:nvPr>
            <p:ph idx="1"/>
          </p:nvPr>
        </p:nvPicPr>
        <p:blipFill>
          <a:blip r:embed="rId2"/>
          <a:stretch>
            <a:fillRect/>
          </a:stretch>
        </p:blipFill>
        <p:spPr>
          <a:xfrm>
            <a:off x="685518" y="1859144"/>
            <a:ext cx="8588484" cy="1569856"/>
          </a:xfrm>
        </p:spPr>
      </p:pic>
      <p:pic>
        <p:nvPicPr>
          <p:cNvPr id="7" name="Picture 6">
            <a:extLst>
              <a:ext uri="{FF2B5EF4-FFF2-40B4-BE49-F238E27FC236}">
                <a16:creationId xmlns:a16="http://schemas.microsoft.com/office/drawing/2014/main" id="{D179BD23-5091-563F-F7EB-5B3E1D583579}"/>
              </a:ext>
            </a:extLst>
          </p:cNvPr>
          <p:cNvPicPr>
            <a:picLocks noChangeAspect="1"/>
          </p:cNvPicPr>
          <p:nvPr/>
        </p:nvPicPr>
        <p:blipFill>
          <a:blip r:embed="rId3"/>
          <a:stretch>
            <a:fillRect/>
          </a:stretch>
        </p:blipFill>
        <p:spPr>
          <a:xfrm>
            <a:off x="677334" y="3677812"/>
            <a:ext cx="10767993" cy="2499577"/>
          </a:xfrm>
          <a:prstGeom prst="rect">
            <a:avLst/>
          </a:prstGeom>
        </p:spPr>
      </p:pic>
    </p:spTree>
    <p:extLst>
      <p:ext uri="{BB962C8B-B14F-4D97-AF65-F5344CB8AC3E}">
        <p14:creationId xmlns:p14="http://schemas.microsoft.com/office/powerpoint/2010/main" val="31524677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[Location].[</a:t>
            </a:r>
            <a:r>
              <a:rPr lang="en-US" dirty="0" err="1"/>
              <a:t>BuildingLocation</a:t>
            </a:r>
            <a:r>
              <a:rPr lang="en-US" dirty="0"/>
              <a:t>]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BuildingId</a:t>
            </a:r>
            <a:r>
              <a:rPr lang="en-US" dirty="0"/>
              <a:t> (to have a surrogate key)</a:t>
            </a:r>
          </a:p>
          <a:p>
            <a:pPr lvl="1"/>
            <a:r>
              <a:rPr lang="en-US" dirty="0" err="1"/>
              <a:t>BuildingName</a:t>
            </a:r>
            <a:r>
              <a:rPr lang="en-US" dirty="0"/>
              <a:t> (to have the entire name stored)</a:t>
            </a:r>
          </a:p>
          <a:p>
            <a:pPr lvl="1"/>
            <a:r>
              <a:rPr lang="en-US" dirty="0" err="1"/>
              <a:t>BuildingAbbreviation</a:t>
            </a:r>
            <a:r>
              <a:rPr lang="en-US" dirty="0"/>
              <a:t> (to have a shorthand form of the building stored for FK relationship purposes)</a:t>
            </a:r>
          </a:p>
        </p:txBody>
      </p:sp>
    </p:spTree>
    <p:extLst>
      <p:ext uri="{BB962C8B-B14F-4D97-AF65-F5344CB8AC3E}">
        <p14:creationId xmlns:p14="http://schemas.microsoft.com/office/powerpoint/2010/main" val="41266562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a:bodyPr>
          <a:lstStyle/>
          <a:p>
            <a:r>
              <a:rPr lang="en-US" sz="2800" dirty="0"/>
              <a:t>[Location].[</a:t>
            </a:r>
            <a:r>
              <a:rPr lang="en-US" sz="2800" dirty="0" err="1"/>
              <a:t>BuildingLocation</a:t>
            </a:r>
            <a:r>
              <a:rPr lang="en-US" sz="2800" dirty="0"/>
              <a:t>]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p:txBody>
          <a:bodyPr/>
          <a:lstStyle/>
          <a:p>
            <a:r>
              <a:rPr lang="en-US" dirty="0" err="1"/>
              <a:t>PK_BuildingLocation</a:t>
            </a:r>
            <a:r>
              <a:rPr lang="en-US" dirty="0"/>
              <a:t> on </a:t>
            </a:r>
            <a:r>
              <a:rPr lang="en-US" dirty="0" err="1"/>
              <a:t>BuildingId</a:t>
            </a:r>
            <a:endParaRPr lang="en-US" dirty="0"/>
          </a:p>
          <a:p>
            <a:pPr lvl="1"/>
            <a:r>
              <a:rPr lang="en-US" dirty="0"/>
              <a:t>Reason: because it’s a surrogate key</a:t>
            </a:r>
          </a:p>
          <a:p>
            <a:endParaRPr lang="en-US" dirty="0"/>
          </a:p>
          <a:p>
            <a:r>
              <a:rPr lang="en-US" dirty="0" err="1"/>
              <a:t>AK_BuildingName</a:t>
            </a:r>
            <a:r>
              <a:rPr lang="en-US" dirty="0"/>
              <a:t> on </a:t>
            </a:r>
            <a:r>
              <a:rPr lang="en-US" dirty="0" err="1"/>
              <a:t>BuildingName</a:t>
            </a:r>
            <a:endParaRPr lang="en-US" dirty="0"/>
          </a:p>
          <a:p>
            <a:pPr lvl="1"/>
            <a:r>
              <a:rPr lang="en-US" dirty="0"/>
              <a:t>Reason: to ensure all buildings entered are unique</a:t>
            </a:r>
          </a:p>
          <a:p>
            <a:endParaRPr lang="en-US" dirty="0"/>
          </a:p>
          <a:p>
            <a:r>
              <a:rPr lang="en-US" dirty="0" err="1"/>
              <a:t>AK_BuildingAbbreviation</a:t>
            </a:r>
            <a:r>
              <a:rPr lang="en-US" dirty="0"/>
              <a:t> on </a:t>
            </a:r>
            <a:r>
              <a:rPr lang="en-US" dirty="0" err="1"/>
              <a:t>BuildingAbbreviation</a:t>
            </a:r>
            <a:endParaRPr lang="en-US" dirty="0"/>
          </a:p>
          <a:p>
            <a:pPr lvl="1"/>
            <a:r>
              <a:rPr lang="en-US" dirty="0"/>
              <a:t>Reason: to ensure all buildings entered are unique, and to use it in FK relationships</a:t>
            </a:r>
          </a:p>
        </p:txBody>
      </p:sp>
    </p:spTree>
    <p:extLst>
      <p:ext uri="{BB962C8B-B14F-4D97-AF65-F5344CB8AC3E}">
        <p14:creationId xmlns:p14="http://schemas.microsoft.com/office/powerpoint/2010/main" val="23841928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[Location].[</a:t>
            </a:r>
            <a:r>
              <a:rPr lang="en-US" dirty="0" err="1"/>
              <a:t>BuildingLocation</a:t>
            </a:r>
            <a:r>
              <a:rPr lang="en-US" dirty="0"/>
              <a:t>] Output</a:t>
            </a:r>
          </a:p>
        </p:txBody>
      </p:sp>
      <p:pic>
        <p:nvPicPr>
          <p:cNvPr id="7" name="Content Placeholder 6">
            <a:extLst>
              <a:ext uri="{FF2B5EF4-FFF2-40B4-BE49-F238E27FC236}">
                <a16:creationId xmlns:a16="http://schemas.microsoft.com/office/drawing/2014/main" id="{82373DD5-6439-5524-46E0-5BA018FB552B}"/>
              </a:ext>
            </a:extLst>
          </p:cNvPr>
          <p:cNvPicPr>
            <a:picLocks noGrp="1" noChangeAspect="1"/>
          </p:cNvPicPr>
          <p:nvPr>
            <p:ph idx="1"/>
          </p:nvPr>
        </p:nvPicPr>
        <p:blipFill>
          <a:blip r:embed="rId2"/>
          <a:stretch>
            <a:fillRect/>
          </a:stretch>
        </p:blipFill>
        <p:spPr>
          <a:xfrm>
            <a:off x="677863" y="2942253"/>
            <a:ext cx="8596312" cy="2318106"/>
          </a:xfrm>
        </p:spPr>
      </p:pic>
    </p:spTree>
    <p:extLst>
      <p:ext uri="{BB962C8B-B14F-4D97-AF65-F5344CB8AC3E}">
        <p14:creationId xmlns:p14="http://schemas.microsoft.com/office/powerpoint/2010/main" val="2507962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[Location].[</a:t>
            </a:r>
            <a:r>
              <a:rPr lang="en-US" dirty="0" err="1"/>
              <a:t>RoomLocation</a:t>
            </a:r>
            <a:r>
              <a:rPr lang="en-US" dirty="0"/>
              <a:t>] PDM</a:t>
            </a:r>
          </a:p>
        </p:txBody>
      </p:sp>
      <p:pic>
        <p:nvPicPr>
          <p:cNvPr id="5" name="Content Placeholder 4">
            <a:extLst>
              <a:ext uri="{FF2B5EF4-FFF2-40B4-BE49-F238E27FC236}">
                <a16:creationId xmlns:a16="http://schemas.microsoft.com/office/drawing/2014/main" id="{9C02E105-9B61-3248-8F9D-11B92C0D2170}"/>
              </a:ext>
            </a:extLst>
          </p:cNvPr>
          <p:cNvPicPr>
            <a:picLocks noGrp="1" noChangeAspect="1"/>
          </p:cNvPicPr>
          <p:nvPr>
            <p:ph idx="1"/>
          </p:nvPr>
        </p:nvPicPr>
        <p:blipFill>
          <a:blip r:embed="rId2"/>
          <a:stretch>
            <a:fillRect/>
          </a:stretch>
        </p:blipFill>
        <p:spPr>
          <a:xfrm>
            <a:off x="1756290" y="3106810"/>
            <a:ext cx="6439458" cy="1988992"/>
          </a:xfrm>
        </p:spPr>
      </p:pic>
    </p:spTree>
    <p:extLst>
      <p:ext uri="{BB962C8B-B14F-4D97-AF65-F5344CB8AC3E}">
        <p14:creationId xmlns:p14="http://schemas.microsoft.com/office/powerpoint/2010/main" val="2695240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B1ED-471C-2983-83E8-3813DA237853}"/>
              </a:ext>
            </a:extLst>
          </p:cNvPr>
          <p:cNvSpPr>
            <a:spLocks noGrp="1"/>
          </p:cNvSpPr>
          <p:nvPr>
            <p:ph type="title"/>
          </p:nvPr>
        </p:nvSpPr>
        <p:spPr/>
        <p:txBody>
          <a:bodyPr/>
          <a:lstStyle/>
          <a:p>
            <a:r>
              <a:rPr lang="en-US" dirty="0"/>
              <a:t>[Location].[</a:t>
            </a:r>
            <a:r>
              <a:rPr lang="en-US" dirty="0" err="1"/>
              <a:t>RoomLocation</a:t>
            </a:r>
            <a:r>
              <a:rPr lang="en-US" dirty="0"/>
              <a:t>] FK relationships to its Parents</a:t>
            </a:r>
          </a:p>
        </p:txBody>
      </p:sp>
      <p:pic>
        <p:nvPicPr>
          <p:cNvPr id="5" name="Content Placeholder 4">
            <a:extLst>
              <a:ext uri="{FF2B5EF4-FFF2-40B4-BE49-F238E27FC236}">
                <a16:creationId xmlns:a16="http://schemas.microsoft.com/office/drawing/2014/main" id="{903107B6-988B-6F97-E9A4-7EF091DD3F2E}"/>
              </a:ext>
            </a:extLst>
          </p:cNvPr>
          <p:cNvPicPr>
            <a:picLocks noGrp="1" noChangeAspect="1"/>
          </p:cNvPicPr>
          <p:nvPr>
            <p:ph idx="1"/>
          </p:nvPr>
        </p:nvPicPr>
        <p:blipFill>
          <a:blip r:embed="rId2"/>
          <a:stretch>
            <a:fillRect/>
          </a:stretch>
        </p:blipFill>
        <p:spPr>
          <a:xfrm>
            <a:off x="3371514" y="2160588"/>
            <a:ext cx="3209009" cy="3881437"/>
          </a:xfrm>
        </p:spPr>
      </p:pic>
    </p:spTree>
    <p:extLst>
      <p:ext uri="{BB962C8B-B14F-4D97-AF65-F5344CB8AC3E}">
        <p14:creationId xmlns:p14="http://schemas.microsoft.com/office/powerpoint/2010/main" val="7248595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[Location].[</a:t>
            </a:r>
            <a:r>
              <a:rPr lang="en-US" dirty="0" err="1"/>
              <a:t>RoomLocation</a:t>
            </a:r>
            <a:r>
              <a:rPr lang="en-US" dirty="0"/>
              <a:t>] Overview</a:t>
            </a:r>
          </a:p>
        </p:txBody>
      </p:sp>
      <p:pic>
        <p:nvPicPr>
          <p:cNvPr id="5" name="Content Placeholder 4">
            <a:extLst>
              <a:ext uri="{FF2B5EF4-FFF2-40B4-BE49-F238E27FC236}">
                <a16:creationId xmlns:a16="http://schemas.microsoft.com/office/drawing/2014/main" id="{8960A1B3-FB29-2FDF-AF94-03D7DB626680}"/>
              </a:ext>
            </a:extLst>
          </p:cNvPr>
          <p:cNvPicPr>
            <a:picLocks noGrp="1" noChangeAspect="1"/>
          </p:cNvPicPr>
          <p:nvPr>
            <p:ph idx="1"/>
          </p:nvPr>
        </p:nvPicPr>
        <p:blipFill>
          <a:blip r:embed="rId2"/>
          <a:stretch>
            <a:fillRect/>
          </a:stretch>
        </p:blipFill>
        <p:spPr>
          <a:xfrm>
            <a:off x="677690" y="1915091"/>
            <a:ext cx="8596312" cy="1513909"/>
          </a:xfrm>
        </p:spPr>
      </p:pic>
      <p:pic>
        <p:nvPicPr>
          <p:cNvPr id="7" name="Picture 6">
            <a:extLst>
              <a:ext uri="{FF2B5EF4-FFF2-40B4-BE49-F238E27FC236}">
                <a16:creationId xmlns:a16="http://schemas.microsoft.com/office/drawing/2014/main" id="{21BA64F6-5994-8D82-3CD1-8EF8CDA57B28}"/>
              </a:ext>
            </a:extLst>
          </p:cNvPr>
          <p:cNvPicPr>
            <a:picLocks noChangeAspect="1"/>
          </p:cNvPicPr>
          <p:nvPr/>
        </p:nvPicPr>
        <p:blipFill>
          <a:blip r:embed="rId3"/>
          <a:stretch>
            <a:fillRect/>
          </a:stretch>
        </p:blipFill>
        <p:spPr>
          <a:xfrm>
            <a:off x="677334" y="3573043"/>
            <a:ext cx="10920406" cy="2027096"/>
          </a:xfrm>
          <a:prstGeom prst="rect">
            <a:avLst/>
          </a:prstGeom>
        </p:spPr>
      </p:pic>
    </p:spTree>
    <p:extLst>
      <p:ext uri="{BB962C8B-B14F-4D97-AF65-F5344CB8AC3E}">
        <p14:creationId xmlns:p14="http://schemas.microsoft.com/office/powerpoint/2010/main" val="411907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81D7-B2DA-47E3-94BB-8713BD72515E}"/>
              </a:ext>
            </a:extLst>
          </p:cNvPr>
          <p:cNvSpPr>
            <a:spLocks noGrp="1"/>
          </p:cNvSpPr>
          <p:nvPr>
            <p:ph type="title"/>
          </p:nvPr>
        </p:nvSpPr>
        <p:spPr/>
        <p:txBody>
          <a:bodyPr/>
          <a:lstStyle/>
          <a:p>
            <a:r>
              <a:rPr lang="en-US" dirty="0"/>
              <a:t>Presentation Phase</a:t>
            </a:r>
          </a:p>
        </p:txBody>
      </p:sp>
      <p:sp>
        <p:nvSpPr>
          <p:cNvPr id="4" name="Text Placeholder 3">
            <a:extLst>
              <a:ext uri="{FF2B5EF4-FFF2-40B4-BE49-F238E27FC236}">
                <a16:creationId xmlns:a16="http://schemas.microsoft.com/office/drawing/2014/main" id="{C5D02F8B-C13B-4BC0-9E5B-0AF856120D3A}"/>
              </a:ext>
            </a:extLst>
          </p:cNvPr>
          <p:cNvSpPr>
            <a:spLocks noGrp="1"/>
          </p:cNvSpPr>
          <p:nvPr>
            <p:ph type="body" idx="1"/>
          </p:nvPr>
        </p:nvSpPr>
        <p:spPr/>
        <p:txBody>
          <a:bodyPr/>
          <a:lstStyle/>
          <a:p>
            <a:r>
              <a:rPr lang="en-US" dirty="0"/>
              <a:t>Step 1: Make slides</a:t>
            </a:r>
          </a:p>
          <a:p>
            <a:r>
              <a:rPr lang="en-US" dirty="0"/>
              <a:t>Step 2: Record portions of the slides</a:t>
            </a:r>
          </a:p>
        </p:txBody>
      </p:sp>
    </p:spTree>
    <p:extLst>
      <p:ext uri="{BB962C8B-B14F-4D97-AF65-F5344CB8AC3E}">
        <p14:creationId xmlns:p14="http://schemas.microsoft.com/office/powerpoint/2010/main" val="27549684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[Location].[</a:t>
            </a:r>
            <a:r>
              <a:rPr lang="en-US" dirty="0" err="1"/>
              <a:t>RoomLocation</a:t>
            </a:r>
            <a:r>
              <a:rPr lang="en-US" dirty="0"/>
              <a:t>]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RoomId</a:t>
            </a:r>
            <a:r>
              <a:rPr lang="en-US" dirty="0"/>
              <a:t> (to have a surrogate key)</a:t>
            </a:r>
          </a:p>
          <a:p>
            <a:pPr lvl="1"/>
            <a:r>
              <a:rPr lang="en-US" dirty="0" err="1"/>
              <a:t>BuildingOfRoom</a:t>
            </a:r>
            <a:r>
              <a:rPr lang="en-US" dirty="0"/>
              <a:t> (to have the building abbreviation directly stored for easy reference)</a:t>
            </a:r>
          </a:p>
          <a:p>
            <a:endParaRPr lang="en-US" dirty="0"/>
          </a:p>
          <a:p>
            <a:r>
              <a:rPr lang="en-US" dirty="0"/>
              <a:t>Modified</a:t>
            </a:r>
          </a:p>
          <a:p>
            <a:pPr lvl="1"/>
            <a:r>
              <a:rPr lang="en-US" dirty="0"/>
              <a:t>Location renamed to Room (clearer name)</a:t>
            </a:r>
          </a:p>
        </p:txBody>
      </p:sp>
    </p:spTree>
    <p:extLst>
      <p:ext uri="{BB962C8B-B14F-4D97-AF65-F5344CB8AC3E}">
        <p14:creationId xmlns:p14="http://schemas.microsoft.com/office/powerpoint/2010/main" val="14830262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F6F7-8840-6371-F1DC-99416B2BB52B}"/>
              </a:ext>
            </a:extLst>
          </p:cNvPr>
          <p:cNvSpPr>
            <a:spLocks noGrp="1"/>
          </p:cNvSpPr>
          <p:nvPr>
            <p:ph type="title"/>
          </p:nvPr>
        </p:nvSpPr>
        <p:spPr/>
        <p:txBody>
          <a:bodyPr/>
          <a:lstStyle/>
          <a:p>
            <a:r>
              <a:rPr lang="en-US" dirty="0"/>
              <a:t>[Location].[</a:t>
            </a:r>
            <a:r>
              <a:rPr lang="en-US" dirty="0" err="1"/>
              <a:t>RoomLocation</a:t>
            </a:r>
            <a:r>
              <a:rPr lang="en-US" dirty="0"/>
              <a:t>] Computed / Derived Column(s)</a:t>
            </a:r>
          </a:p>
        </p:txBody>
      </p:sp>
      <p:sp>
        <p:nvSpPr>
          <p:cNvPr id="3" name="Content Placeholder 2">
            <a:extLst>
              <a:ext uri="{FF2B5EF4-FFF2-40B4-BE49-F238E27FC236}">
                <a16:creationId xmlns:a16="http://schemas.microsoft.com/office/drawing/2014/main" id="{7163C05D-6E3C-61D6-4C6D-42F077DFDFE4}"/>
              </a:ext>
            </a:extLst>
          </p:cNvPr>
          <p:cNvSpPr>
            <a:spLocks noGrp="1"/>
          </p:cNvSpPr>
          <p:nvPr>
            <p:ph idx="1"/>
          </p:nvPr>
        </p:nvSpPr>
        <p:spPr/>
        <p:txBody>
          <a:bodyPr/>
          <a:lstStyle/>
          <a:p>
            <a:r>
              <a:rPr lang="en-US" dirty="0" err="1"/>
              <a:t>BuildingOfRoom</a:t>
            </a:r>
            <a:endParaRPr lang="en-US" dirty="0"/>
          </a:p>
        </p:txBody>
      </p:sp>
      <p:pic>
        <p:nvPicPr>
          <p:cNvPr id="5" name="Picture 4">
            <a:extLst>
              <a:ext uri="{FF2B5EF4-FFF2-40B4-BE49-F238E27FC236}">
                <a16:creationId xmlns:a16="http://schemas.microsoft.com/office/drawing/2014/main" id="{E96E5622-7E75-288F-74F2-6D5B53BBDCC7}"/>
              </a:ext>
            </a:extLst>
          </p:cNvPr>
          <p:cNvPicPr>
            <a:picLocks noChangeAspect="1"/>
          </p:cNvPicPr>
          <p:nvPr/>
        </p:nvPicPr>
        <p:blipFill>
          <a:blip r:embed="rId2"/>
          <a:stretch>
            <a:fillRect/>
          </a:stretch>
        </p:blipFill>
        <p:spPr>
          <a:xfrm>
            <a:off x="943803" y="2642241"/>
            <a:ext cx="9876376" cy="2682472"/>
          </a:xfrm>
          <a:prstGeom prst="rect">
            <a:avLst/>
          </a:prstGeom>
        </p:spPr>
      </p:pic>
    </p:spTree>
    <p:extLst>
      <p:ext uri="{BB962C8B-B14F-4D97-AF65-F5344CB8AC3E}">
        <p14:creationId xmlns:p14="http://schemas.microsoft.com/office/powerpoint/2010/main" val="17690786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fontScale="90000"/>
          </a:bodyPr>
          <a:lstStyle/>
          <a:p>
            <a:r>
              <a:rPr lang="en-US" dirty="0"/>
              <a:t>[Location].[</a:t>
            </a:r>
            <a:r>
              <a:rPr lang="en-US" dirty="0" err="1"/>
              <a:t>RoomLocation</a:t>
            </a:r>
            <a:r>
              <a:rPr lang="en-US" dirty="0"/>
              <a:t>]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p:txBody>
          <a:bodyPr/>
          <a:lstStyle/>
          <a:p>
            <a:r>
              <a:rPr lang="en-US" dirty="0" err="1"/>
              <a:t>PK_RoomLocation</a:t>
            </a:r>
            <a:r>
              <a:rPr lang="en-US" dirty="0"/>
              <a:t> on </a:t>
            </a:r>
            <a:r>
              <a:rPr lang="en-US" dirty="0" err="1"/>
              <a:t>RoomId</a:t>
            </a:r>
            <a:endParaRPr lang="en-US" dirty="0"/>
          </a:p>
          <a:p>
            <a:pPr lvl="1"/>
            <a:r>
              <a:rPr lang="en-US" dirty="0"/>
              <a:t>Reason: because it’s a surrogate key</a:t>
            </a:r>
          </a:p>
          <a:p>
            <a:endParaRPr lang="en-US" dirty="0"/>
          </a:p>
          <a:p>
            <a:r>
              <a:rPr lang="en-US" dirty="0" err="1"/>
              <a:t>FK_RoomLocation_BuildingLocation</a:t>
            </a:r>
            <a:r>
              <a:rPr lang="en-US" dirty="0"/>
              <a:t> on </a:t>
            </a:r>
            <a:r>
              <a:rPr lang="en-US" dirty="0" err="1"/>
              <a:t>BuildingAbbreviation</a:t>
            </a:r>
            <a:endParaRPr lang="en-US" dirty="0"/>
          </a:p>
          <a:p>
            <a:pPr lvl="1"/>
            <a:r>
              <a:rPr lang="en-US" dirty="0"/>
              <a:t>Reason: to ensure referential integrity, only add rooms to room table if the corresponding building exists in the building table</a:t>
            </a:r>
          </a:p>
          <a:p>
            <a:pPr marL="0" indent="0">
              <a:buNone/>
            </a:pPr>
            <a:endParaRPr lang="en-US" dirty="0"/>
          </a:p>
          <a:p>
            <a:r>
              <a:rPr lang="en-US" dirty="0" err="1"/>
              <a:t>AK_Room</a:t>
            </a:r>
            <a:r>
              <a:rPr lang="en-US" dirty="0"/>
              <a:t> on Room</a:t>
            </a:r>
          </a:p>
          <a:p>
            <a:pPr lvl="1"/>
            <a:r>
              <a:rPr lang="en-US" dirty="0"/>
              <a:t>Reason: to ensure uniqueness of entered rooms in the table</a:t>
            </a:r>
          </a:p>
        </p:txBody>
      </p:sp>
    </p:spTree>
    <p:extLst>
      <p:ext uri="{BB962C8B-B14F-4D97-AF65-F5344CB8AC3E}">
        <p14:creationId xmlns:p14="http://schemas.microsoft.com/office/powerpoint/2010/main" val="20739509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[Location].[</a:t>
            </a:r>
            <a:r>
              <a:rPr lang="en-US" dirty="0" err="1"/>
              <a:t>RoomLocation</a:t>
            </a:r>
            <a:r>
              <a:rPr lang="en-US" dirty="0"/>
              <a:t>] Output</a:t>
            </a:r>
          </a:p>
        </p:txBody>
      </p:sp>
      <p:pic>
        <p:nvPicPr>
          <p:cNvPr id="5" name="Content Placeholder 4">
            <a:extLst>
              <a:ext uri="{FF2B5EF4-FFF2-40B4-BE49-F238E27FC236}">
                <a16:creationId xmlns:a16="http://schemas.microsoft.com/office/drawing/2014/main" id="{7E675622-A40A-B40B-706B-E269D6499C1A}"/>
              </a:ext>
            </a:extLst>
          </p:cNvPr>
          <p:cNvPicPr>
            <a:picLocks noGrp="1" noChangeAspect="1"/>
          </p:cNvPicPr>
          <p:nvPr>
            <p:ph idx="1"/>
          </p:nvPr>
        </p:nvPicPr>
        <p:blipFill>
          <a:blip r:embed="rId2"/>
          <a:stretch>
            <a:fillRect/>
          </a:stretch>
        </p:blipFill>
        <p:spPr>
          <a:xfrm>
            <a:off x="677334" y="2210484"/>
            <a:ext cx="9517511" cy="2437031"/>
          </a:xfrm>
        </p:spPr>
      </p:pic>
    </p:spTree>
    <p:extLst>
      <p:ext uri="{BB962C8B-B14F-4D97-AF65-F5344CB8AC3E}">
        <p14:creationId xmlns:p14="http://schemas.microsoft.com/office/powerpoint/2010/main" val="36381995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[Staff].[Instructor] PDM</a:t>
            </a:r>
          </a:p>
        </p:txBody>
      </p:sp>
      <p:pic>
        <p:nvPicPr>
          <p:cNvPr id="5" name="Content Placeholder 4">
            <a:extLst>
              <a:ext uri="{FF2B5EF4-FFF2-40B4-BE49-F238E27FC236}">
                <a16:creationId xmlns:a16="http://schemas.microsoft.com/office/drawing/2014/main" id="{7FCAE69A-8F9B-8F26-2B34-837121C08C78}"/>
              </a:ext>
            </a:extLst>
          </p:cNvPr>
          <p:cNvPicPr>
            <a:picLocks noGrp="1" noChangeAspect="1"/>
          </p:cNvPicPr>
          <p:nvPr>
            <p:ph idx="1"/>
          </p:nvPr>
        </p:nvPicPr>
        <p:blipFill>
          <a:blip r:embed="rId2"/>
          <a:stretch>
            <a:fillRect/>
          </a:stretch>
        </p:blipFill>
        <p:spPr>
          <a:xfrm>
            <a:off x="1676273" y="2916294"/>
            <a:ext cx="6599492" cy="2370025"/>
          </a:xfrm>
        </p:spPr>
      </p:pic>
    </p:spTree>
    <p:extLst>
      <p:ext uri="{BB962C8B-B14F-4D97-AF65-F5344CB8AC3E}">
        <p14:creationId xmlns:p14="http://schemas.microsoft.com/office/powerpoint/2010/main" val="3476432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[Staff].[Instructor] Overview</a:t>
            </a:r>
          </a:p>
        </p:txBody>
      </p:sp>
      <p:pic>
        <p:nvPicPr>
          <p:cNvPr id="5" name="Content Placeholder 4">
            <a:extLst>
              <a:ext uri="{FF2B5EF4-FFF2-40B4-BE49-F238E27FC236}">
                <a16:creationId xmlns:a16="http://schemas.microsoft.com/office/drawing/2014/main" id="{F95DBE03-6E59-8150-DC43-91CBF5CCED1D}"/>
              </a:ext>
            </a:extLst>
          </p:cNvPr>
          <p:cNvPicPr>
            <a:picLocks noGrp="1" noChangeAspect="1"/>
          </p:cNvPicPr>
          <p:nvPr>
            <p:ph idx="1"/>
          </p:nvPr>
        </p:nvPicPr>
        <p:blipFill>
          <a:blip r:embed="rId2"/>
          <a:stretch>
            <a:fillRect/>
          </a:stretch>
        </p:blipFill>
        <p:spPr>
          <a:xfrm>
            <a:off x="677690" y="1930400"/>
            <a:ext cx="8596312" cy="1798169"/>
          </a:xfrm>
        </p:spPr>
      </p:pic>
      <p:pic>
        <p:nvPicPr>
          <p:cNvPr id="7" name="Picture 6">
            <a:extLst>
              <a:ext uri="{FF2B5EF4-FFF2-40B4-BE49-F238E27FC236}">
                <a16:creationId xmlns:a16="http://schemas.microsoft.com/office/drawing/2014/main" id="{6EA36B12-A7D7-F3AF-5DF0-722CEDEBB318}"/>
              </a:ext>
            </a:extLst>
          </p:cNvPr>
          <p:cNvPicPr>
            <a:picLocks noChangeAspect="1"/>
          </p:cNvPicPr>
          <p:nvPr/>
        </p:nvPicPr>
        <p:blipFill>
          <a:blip r:embed="rId3"/>
          <a:stretch>
            <a:fillRect/>
          </a:stretch>
        </p:blipFill>
        <p:spPr>
          <a:xfrm>
            <a:off x="677334" y="3811618"/>
            <a:ext cx="10722269" cy="1958510"/>
          </a:xfrm>
          <a:prstGeom prst="rect">
            <a:avLst/>
          </a:prstGeom>
        </p:spPr>
      </p:pic>
    </p:spTree>
    <p:extLst>
      <p:ext uri="{BB962C8B-B14F-4D97-AF65-F5344CB8AC3E}">
        <p14:creationId xmlns:p14="http://schemas.microsoft.com/office/powerpoint/2010/main" val="9190243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[Staff].[Instructor]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InstructorId</a:t>
            </a:r>
            <a:r>
              <a:rPr lang="en-US" dirty="0"/>
              <a:t> (to have a surrogate key)</a:t>
            </a:r>
          </a:p>
          <a:p>
            <a:pPr lvl="1"/>
            <a:r>
              <a:rPr lang="en-US" dirty="0" err="1"/>
              <a:t>InstructorFirstName</a:t>
            </a:r>
            <a:r>
              <a:rPr lang="en-US" dirty="0"/>
              <a:t> (to have the instructor’s first name isolated)</a:t>
            </a:r>
          </a:p>
          <a:p>
            <a:pPr lvl="1"/>
            <a:r>
              <a:rPr lang="en-US" dirty="0" err="1"/>
              <a:t>InstructorLastName</a:t>
            </a:r>
            <a:r>
              <a:rPr lang="en-US" dirty="0"/>
              <a:t> (to have the instructor’s last name isolated)</a:t>
            </a:r>
          </a:p>
          <a:p>
            <a:endParaRPr lang="en-US" dirty="0"/>
          </a:p>
          <a:p>
            <a:r>
              <a:rPr lang="en-US" dirty="0" err="1"/>
              <a:t>Modifed</a:t>
            </a:r>
            <a:endParaRPr lang="en-US" dirty="0"/>
          </a:p>
          <a:p>
            <a:pPr lvl="1"/>
            <a:r>
              <a:rPr lang="en-US" dirty="0"/>
              <a:t>Instructor renamed to </a:t>
            </a:r>
            <a:r>
              <a:rPr lang="en-US" dirty="0" err="1"/>
              <a:t>InstructorFullName</a:t>
            </a:r>
            <a:r>
              <a:rPr lang="en-US" dirty="0"/>
              <a:t> (more explicit naming), also now a computed column (project spec requirement)</a:t>
            </a:r>
          </a:p>
        </p:txBody>
      </p:sp>
    </p:spTree>
    <p:extLst>
      <p:ext uri="{BB962C8B-B14F-4D97-AF65-F5344CB8AC3E}">
        <p14:creationId xmlns:p14="http://schemas.microsoft.com/office/powerpoint/2010/main" val="220820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F6F7-8840-6371-F1DC-99416B2BB52B}"/>
              </a:ext>
            </a:extLst>
          </p:cNvPr>
          <p:cNvSpPr>
            <a:spLocks noGrp="1"/>
          </p:cNvSpPr>
          <p:nvPr>
            <p:ph type="title"/>
          </p:nvPr>
        </p:nvSpPr>
        <p:spPr/>
        <p:txBody>
          <a:bodyPr/>
          <a:lstStyle/>
          <a:p>
            <a:r>
              <a:rPr lang="en-US" dirty="0"/>
              <a:t>[Staff].[Instructor] Computed / Derived Column(s)</a:t>
            </a:r>
          </a:p>
        </p:txBody>
      </p:sp>
      <p:sp>
        <p:nvSpPr>
          <p:cNvPr id="3" name="Content Placeholder 2">
            <a:extLst>
              <a:ext uri="{FF2B5EF4-FFF2-40B4-BE49-F238E27FC236}">
                <a16:creationId xmlns:a16="http://schemas.microsoft.com/office/drawing/2014/main" id="{7163C05D-6E3C-61D6-4C6D-42F077DFDFE4}"/>
              </a:ext>
            </a:extLst>
          </p:cNvPr>
          <p:cNvSpPr>
            <a:spLocks noGrp="1"/>
          </p:cNvSpPr>
          <p:nvPr>
            <p:ph idx="1"/>
          </p:nvPr>
        </p:nvSpPr>
        <p:spPr/>
        <p:txBody>
          <a:bodyPr/>
          <a:lstStyle/>
          <a:p>
            <a:r>
              <a:rPr lang="en-US" dirty="0" err="1"/>
              <a:t>InstructorFullName</a:t>
            </a:r>
            <a:endParaRPr lang="en-US" dirty="0"/>
          </a:p>
        </p:txBody>
      </p:sp>
      <p:pic>
        <p:nvPicPr>
          <p:cNvPr id="5" name="Picture 4">
            <a:extLst>
              <a:ext uri="{FF2B5EF4-FFF2-40B4-BE49-F238E27FC236}">
                <a16:creationId xmlns:a16="http://schemas.microsoft.com/office/drawing/2014/main" id="{FD093B4E-C298-888A-10B9-04CA1B69F1F8}"/>
              </a:ext>
            </a:extLst>
          </p:cNvPr>
          <p:cNvPicPr>
            <a:picLocks noChangeAspect="1"/>
          </p:cNvPicPr>
          <p:nvPr/>
        </p:nvPicPr>
        <p:blipFill>
          <a:blip r:embed="rId2"/>
          <a:stretch>
            <a:fillRect/>
          </a:stretch>
        </p:blipFill>
        <p:spPr>
          <a:xfrm>
            <a:off x="677334" y="2581559"/>
            <a:ext cx="9217405" cy="3908130"/>
          </a:xfrm>
          <a:prstGeom prst="rect">
            <a:avLst/>
          </a:prstGeom>
        </p:spPr>
      </p:pic>
    </p:spTree>
    <p:extLst>
      <p:ext uri="{BB962C8B-B14F-4D97-AF65-F5344CB8AC3E}">
        <p14:creationId xmlns:p14="http://schemas.microsoft.com/office/powerpoint/2010/main" val="3535557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a:bodyPr>
          <a:lstStyle/>
          <a:p>
            <a:r>
              <a:rPr lang="en-US" dirty="0"/>
              <a:t>[Staff].[Instructor]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p:txBody>
          <a:bodyPr/>
          <a:lstStyle/>
          <a:p>
            <a:r>
              <a:rPr lang="en-US" dirty="0" err="1"/>
              <a:t>PK_Instructor</a:t>
            </a:r>
            <a:r>
              <a:rPr lang="en-US" dirty="0"/>
              <a:t> on </a:t>
            </a:r>
            <a:r>
              <a:rPr lang="en-US" dirty="0" err="1"/>
              <a:t>InstructorId</a:t>
            </a:r>
            <a:endParaRPr lang="en-US" dirty="0"/>
          </a:p>
          <a:p>
            <a:pPr lvl="1"/>
            <a:r>
              <a:rPr lang="en-US" dirty="0"/>
              <a:t>Reason: because it’s a surrogate key</a:t>
            </a:r>
          </a:p>
        </p:txBody>
      </p:sp>
    </p:spTree>
    <p:extLst>
      <p:ext uri="{BB962C8B-B14F-4D97-AF65-F5344CB8AC3E}">
        <p14:creationId xmlns:p14="http://schemas.microsoft.com/office/powerpoint/2010/main" val="14066727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[Staff].[Instructor] Output</a:t>
            </a:r>
          </a:p>
        </p:txBody>
      </p:sp>
      <p:pic>
        <p:nvPicPr>
          <p:cNvPr id="5" name="Content Placeholder 4">
            <a:extLst>
              <a:ext uri="{FF2B5EF4-FFF2-40B4-BE49-F238E27FC236}">
                <a16:creationId xmlns:a16="http://schemas.microsoft.com/office/drawing/2014/main" id="{5533C5F5-81BE-C582-5868-9D98EC8FDB0E}"/>
              </a:ext>
            </a:extLst>
          </p:cNvPr>
          <p:cNvPicPr>
            <a:picLocks noGrp="1" noChangeAspect="1"/>
          </p:cNvPicPr>
          <p:nvPr>
            <p:ph idx="1"/>
          </p:nvPr>
        </p:nvPicPr>
        <p:blipFill>
          <a:blip r:embed="rId2"/>
          <a:stretch>
            <a:fillRect/>
          </a:stretch>
        </p:blipFill>
        <p:spPr>
          <a:xfrm>
            <a:off x="677863" y="2959829"/>
            <a:ext cx="8596312" cy="2282954"/>
          </a:xfrm>
        </p:spPr>
      </p:pic>
    </p:spTree>
    <p:extLst>
      <p:ext uri="{BB962C8B-B14F-4D97-AF65-F5344CB8AC3E}">
        <p14:creationId xmlns:p14="http://schemas.microsoft.com/office/powerpoint/2010/main" val="2244328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E527D7-3909-4B61-94F6-8710DEC4F8A9}"/>
              </a:ext>
            </a:extLst>
          </p:cNvPr>
          <p:cNvSpPr>
            <a:spLocks noGrp="1"/>
          </p:cNvSpPr>
          <p:nvPr>
            <p:ph type="title"/>
          </p:nvPr>
        </p:nvSpPr>
        <p:spPr/>
        <p:txBody>
          <a:bodyPr>
            <a:normAutofit/>
          </a:bodyPr>
          <a:lstStyle/>
          <a:p>
            <a:r>
              <a:rPr lang="en-US" dirty="0"/>
              <a:t>Use of Discord, and how the Group Assisted Each other</a:t>
            </a:r>
          </a:p>
        </p:txBody>
      </p:sp>
      <p:sp>
        <p:nvSpPr>
          <p:cNvPr id="5" name="Text Placeholder 4">
            <a:extLst>
              <a:ext uri="{FF2B5EF4-FFF2-40B4-BE49-F238E27FC236}">
                <a16:creationId xmlns:a16="http://schemas.microsoft.com/office/drawing/2014/main" id="{60B8311A-2C2E-4A43-B740-735AA881FACC}"/>
              </a:ext>
            </a:extLst>
          </p:cNvPr>
          <p:cNvSpPr>
            <a:spLocks noGrp="1"/>
          </p:cNvSpPr>
          <p:nvPr>
            <p:ph type="body" idx="1"/>
          </p:nvPr>
        </p:nvSpPr>
        <p:spPr/>
        <p:txBody>
          <a:bodyPr/>
          <a:lstStyle/>
          <a:p>
            <a:r>
              <a:rPr lang="en-US" dirty="0"/>
              <a:t>No formal meetings held during the project</a:t>
            </a:r>
          </a:p>
          <a:p>
            <a:endParaRPr lang="en-US" dirty="0"/>
          </a:p>
        </p:txBody>
      </p:sp>
    </p:spTree>
    <p:extLst>
      <p:ext uri="{BB962C8B-B14F-4D97-AF65-F5344CB8AC3E}">
        <p14:creationId xmlns:p14="http://schemas.microsoft.com/office/powerpoint/2010/main" val="21413948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[Temporal].[Day] PDM</a:t>
            </a:r>
          </a:p>
        </p:txBody>
      </p:sp>
      <p:pic>
        <p:nvPicPr>
          <p:cNvPr id="5" name="Content Placeholder 4">
            <a:extLst>
              <a:ext uri="{FF2B5EF4-FFF2-40B4-BE49-F238E27FC236}">
                <a16:creationId xmlns:a16="http://schemas.microsoft.com/office/drawing/2014/main" id="{C1D6EB85-4254-E45E-3CAA-A750654CFA40}"/>
              </a:ext>
            </a:extLst>
          </p:cNvPr>
          <p:cNvPicPr>
            <a:picLocks noGrp="1" noChangeAspect="1"/>
          </p:cNvPicPr>
          <p:nvPr>
            <p:ph idx="1"/>
          </p:nvPr>
        </p:nvPicPr>
        <p:blipFill>
          <a:blip r:embed="rId2"/>
          <a:stretch>
            <a:fillRect/>
          </a:stretch>
        </p:blipFill>
        <p:spPr>
          <a:xfrm>
            <a:off x="1680083" y="3163965"/>
            <a:ext cx="6591871" cy="1874682"/>
          </a:xfrm>
        </p:spPr>
      </p:pic>
    </p:spTree>
    <p:extLst>
      <p:ext uri="{BB962C8B-B14F-4D97-AF65-F5344CB8AC3E}">
        <p14:creationId xmlns:p14="http://schemas.microsoft.com/office/powerpoint/2010/main" val="3754298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[Temporal].[Day] Overview</a:t>
            </a:r>
          </a:p>
        </p:txBody>
      </p:sp>
      <p:pic>
        <p:nvPicPr>
          <p:cNvPr id="5" name="Content Placeholder 4">
            <a:extLst>
              <a:ext uri="{FF2B5EF4-FFF2-40B4-BE49-F238E27FC236}">
                <a16:creationId xmlns:a16="http://schemas.microsoft.com/office/drawing/2014/main" id="{E70CD20B-72BC-DD91-E9AD-850419D73CC8}"/>
              </a:ext>
            </a:extLst>
          </p:cNvPr>
          <p:cNvPicPr>
            <a:picLocks noGrp="1" noChangeAspect="1"/>
          </p:cNvPicPr>
          <p:nvPr>
            <p:ph idx="1"/>
          </p:nvPr>
        </p:nvPicPr>
        <p:blipFill>
          <a:blip r:embed="rId2"/>
          <a:stretch>
            <a:fillRect/>
          </a:stretch>
        </p:blipFill>
        <p:spPr>
          <a:xfrm>
            <a:off x="486383" y="2026341"/>
            <a:ext cx="8596105" cy="1501270"/>
          </a:xfrm>
        </p:spPr>
      </p:pic>
      <p:pic>
        <p:nvPicPr>
          <p:cNvPr id="7" name="Picture 6">
            <a:extLst>
              <a:ext uri="{FF2B5EF4-FFF2-40B4-BE49-F238E27FC236}">
                <a16:creationId xmlns:a16="http://schemas.microsoft.com/office/drawing/2014/main" id="{79E95121-59C5-45DB-871B-8A35AB38F411}"/>
              </a:ext>
            </a:extLst>
          </p:cNvPr>
          <p:cNvPicPr>
            <a:picLocks noChangeAspect="1"/>
          </p:cNvPicPr>
          <p:nvPr/>
        </p:nvPicPr>
        <p:blipFill>
          <a:blip r:embed="rId3"/>
          <a:stretch>
            <a:fillRect/>
          </a:stretch>
        </p:blipFill>
        <p:spPr>
          <a:xfrm>
            <a:off x="486383" y="3623553"/>
            <a:ext cx="10856068" cy="1839301"/>
          </a:xfrm>
          <a:prstGeom prst="rect">
            <a:avLst/>
          </a:prstGeom>
        </p:spPr>
      </p:pic>
    </p:spTree>
    <p:extLst>
      <p:ext uri="{BB962C8B-B14F-4D97-AF65-F5344CB8AC3E}">
        <p14:creationId xmlns:p14="http://schemas.microsoft.com/office/powerpoint/2010/main" val="41985408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[Temporal].[Day]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DayName</a:t>
            </a:r>
            <a:r>
              <a:rPr lang="en-US" dirty="0"/>
              <a:t> (to have the fully written out name stored)</a:t>
            </a:r>
          </a:p>
          <a:p>
            <a:endParaRPr lang="en-US" dirty="0"/>
          </a:p>
          <a:p>
            <a:r>
              <a:rPr lang="en-US" dirty="0"/>
              <a:t>Modified</a:t>
            </a:r>
          </a:p>
          <a:p>
            <a:pPr lvl="1"/>
            <a:r>
              <a:rPr lang="en-US" dirty="0"/>
              <a:t>Day renamed </a:t>
            </a:r>
            <a:r>
              <a:rPr lang="en-US" dirty="0" err="1"/>
              <a:t>DayCode</a:t>
            </a:r>
            <a:r>
              <a:rPr lang="en-US" dirty="0"/>
              <a:t> (more explicit name)</a:t>
            </a:r>
          </a:p>
        </p:txBody>
      </p:sp>
    </p:spTree>
    <p:extLst>
      <p:ext uri="{BB962C8B-B14F-4D97-AF65-F5344CB8AC3E}">
        <p14:creationId xmlns:p14="http://schemas.microsoft.com/office/powerpoint/2010/main" val="25995799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a:bodyPr>
          <a:lstStyle/>
          <a:p>
            <a:r>
              <a:rPr lang="en-US" dirty="0"/>
              <a:t>[Temporal].[Day]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p:txBody>
          <a:bodyPr/>
          <a:lstStyle/>
          <a:p>
            <a:r>
              <a:rPr lang="en-US" dirty="0" err="1"/>
              <a:t>PK_Day</a:t>
            </a:r>
            <a:r>
              <a:rPr lang="en-US" dirty="0"/>
              <a:t> on </a:t>
            </a:r>
            <a:r>
              <a:rPr lang="en-US" dirty="0" err="1"/>
              <a:t>DayCode</a:t>
            </a:r>
            <a:endParaRPr lang="en-US" dirty="0"/>
          </a:p>
          <a:p>
            <a:pPr lvl="1"/>
            <a:r>
              <a:rPr lang="en-US" dirty="0"/>
              <a:t>To ensure only unique day codes are stored, and because any searching realistically would be done using the day codes</a:t>
            </a:r>
          </a:p>
          <a:p>
            <a:endParaRPr lang="en-US" dirty="0"/>
          </a:p>
          <a:p>
            <a:r>
              <a:rPr lang="en-US" dirty="0" err="1"/>
              <a:t>AK_DayName</a:t>
            </a:r>
            <a:r>
              <a:rPr lang="en-US" dirty="0"/>
              <a:t> on </a:t>
            </a:r>
            <a:r>
              <a:rPr lang="en-US" dirty="0" err="1"/>
              <a:t>DayName</a:t>
            </a:r>
            <a:endParaRPr lang="en-US" dirty="0"/>
          </a:p>
          <a:p>
            <a:pPr lvl="1"/>
            <a:r>
              <a:rPr lang="en-US" dirty="0"/>
              <a:t>To ensure only unique day names are stored</a:t>
            </a:r>
          </a:p>
        </p:txBody>
      </p:sp>
    </p:spTree>
    <p:extLst>
      <p:ext uri="{BB962C8B-B14F-4D97-AF65-F5344CB8AC3E}">
        <p14:creationId xmlns:p14="http://schemas.microsoft.com/office/powerpoint/2010/main" val="2700297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43798-320E-619F-C608-8EBC100D7717}"/>
              </a:ext>
            </a:extLst>
          </p:cNvPr>
          <p:cNvSpPr>
            <a:spLocks noGrp="1"/>
          </p:cNvSpPr>
          <p:nvPr>
            <p:ph type="title"/>
          </p:nvPr>
        </p:nvSpPr>
        <p:spPr/>
        <p:txBody>
          <a:bodyPr/>
          <a:lstStyle/>
          <a:p>
            <a:r>
              <a:rPr lang="en-US" dirty="0"/>
              <a:t>[Temporal].[Day] Check and Default Constraints</a:t>
            </a:r>
          </a:p>
        </p:txBody>
      </p:sp>
      <p:sp>
        <p:nvSpPr>
          <p:cNvPr id="3" name="Content Placeholder 2">
            <a:extLst>
              <a:ext uri="{FF2B5EF4-FFF2-40B4-BE49-F238E27FC236}">
                <a16:creationId xmlns:a16="http://schemas.microsoft.com/office/drawing/2014/main" id="{6F7252FD-7086-5D94-4DBA-CB77F51A93A0}"/>
              </a:ext>
            </a:extLst>
          </p:cNvPr>
          <p:cNvSpPr>
            <a:spLocks noGrp="1"/>
          </p:cNvSpPr>
          <p:nvPr>
            <p:ph idx="1"/>
          </p:nvPr>
        </p:nvSpPr>
        <p:spPr/>
        <p:txBody>
          <a:bodyPr/>
          <a:lstStyle/>
          <a:p>
            <a:r>
              <a:rPr lang="en-US" dirty="0" err="1"/>
              <a:t>CK_Day_DayValidity</a:t>
            </a:r>
            <a:endParaRPr lang="en-US" dirty="0"/>
          </a:p>
          <a:p>
            <a:pPr lvl="1"/>
            <a:r>
              <a:rPr lang="en-US" dirty="0"/>
              <a:t>Check Constraint: ([</a:t>
            </a:r>
            <a:r>
              <a:rPr lang="en-US" dirty="0" err="1"/>
              <a:t>DayCode</a:t>
            </a:r>
            <a:r>
              <a:rPr lang="en-US" dirty="0"/>
              <a:t>]=N'TBD' OR [</a:t>
            </a:r>
            <a:r>
              <a:rPr lang="en-US" dirty="0" err="1"/>
              <a:t>DayCode</a:t>
            </a:r>
            <a:r>
              <a:rPr lang="en-US" dirty="0"/>
              <a:t>]=N'SU' OR [</a:t>
            </a:r>
            <a:r>
              <a:rPr lang="en-US" dirty="0" err="1"/>
              <a:t>DayCode</a:t>
            </a:r>
            <a:r>
              <a:rPr lang="en-US" dirty="0"/>
              <a:t>]=N'S' OR [</a:t>
            </a:r>
            <a:r>
              <a:rPr lang="en-US" dirty="0" err="1"/>
              <a:t>DayCode</a:t>
            </a:r>
            <a:r>
              <a:rPr lang="en-US" dirty="0"/>
              <a:t>]=N'F' OR [</a:t>
            </a:r>
            <a:r>
              <a:rPr lang="en-US" dirty="0" err="1"/>
              <a:t>DayCode</a:t>
            </a:r>
            <a:r>
              <a:rPr lang="en-US" dirty="0"/>
              <a:t>]=N'TH' OR [</a:t>
            </a:r>
            <a:r>
              <a:rPr lang="en-US" dirty="0" err="1"/>
              <a:t>DayCode</a:t>
            </a:r>
            <a:r>
              <a:rPr lang="en-US" dirty="0"/>
              <a:t>]=N'W' OR [</a:t>
            </a:r>
            <a:r>
              <a:rPr lang="en-US" dirty="0" err="1"/>
              <a:t>DayCode</a:t>
            </a:r>
            <a:r>
              <a:rPr lang="en-US" dirty="0"/>
              <a:t>]=N'T' OR [</a:t>
            </a:r>
            <a:r>
              <a:rPr lang="en-US" dirty="0" err="1"/>
              <a:t>DayCode</a:t>
            </a:r>
            <a:r>
              <a:rPr lang="en-US" dirty="0"/>
              <a:t>]=N'M’)</a:t>
            </a:r>
          </a:p>
          <a:p>
            <a:pPr lvl="2"/>
            <a:r>
              <a:rPr lang="en-US" dirty="0"/>
              <a:t>Reason: to ensure only actual days can be stored, and no more. Effectively once all the above day codes are stored, nothing else can be added to this table</a:t>
            </a:r>
          </a:p>
          <a:p>
            <a:pPr lvl="2"/>
            <a:r>
              <a:rPr lang="en-US" i="1" dirty="0"/>
              <a:t>Note: In hindsight, this should have been done as an IN statement to increase readability</a:t>
            </a:r>
          </a:p>
          <a:p>
            <a:endParaRPr lang="en-US" dirty="0"/>
          </a:p>
        </p:txBody>
      </p:sp>
    </p:spTree>
    <p:extLst>
      <p:ext uri="{BB962C8B-B14F-4D97-AF65-F5344CB8AC3E}">
        <p14:creationId xmlns:p14="http://schemas.microsoft.com/office/powerpoint/2010/main" val="27806339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[Temporal].[Day] Output</a:t>
            </a:r>
          </a:p>
        </p:txBody>
      </p:sp>
      <p:pic>
        <p:nvPicPr>
          <p:cNvPr id="5" name="Content Placeholder 4">
            <a:extLst>
              <a:ext uri="{FF2B5EF4-FFF2-40B4-BE49-F238E27FC236}">
                <a16:creationId xmlns:a16="http://schemas.microsoft.com/office/drawing/2014/main" id="{F4CE5973-904A-64F1-CDB2-3C291CE39BC8}"/>
              </a:ext>
            </a:extLst>
          </p:cNvPr>
          <p:cNvPicPr>
            <a:picLocks noGrp="1" noChangeAspect="1"/>
          </p:cNvPicPr>
          <p:nvPr>
            <p:ph idx="1"/>
          </p:nvPr>
        </p:nvPicPr>
        <p:blipFill>
          <a:blip r:embed="rId2"/>
          <a:stretch>
            <a:fillRect/>
          </a:stretch>
        </p:blipFill>
        <p:spPr>
          <a:xfrm>
            <a:off x="677863" y="2951800"/>
            <a:ext cx="8596312" cy="2299013"/>
          </a:xfrm>
        </p:spPr>
      </p:pic>
    </p:spTree>
    <p:extLst>
      <p:ext uri="{BB962C8B-B14F-4D97-AF65-F5344CB8AC3E}">
        <p14:creationId xmlns:p14="http://schemas.microsoft.com/office/powerpoint/2010/main" val="9150978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[Class].[</a:t>
            </a:r>
            <a:r>
              <a:rPr lang="en-US" dirty="0" err="1"/>
              <a:t>ClassDay</a:t>
            </a:r>
            <a:r>
              <a:rPr lang="en-US" dirty="0"/>
              <a:t>] PDM</a:t>
            </a:r>
          </a:p>
        </p:txBody>
      </p:sp>
      <p:pic>
        <p:nvPicPr>
          <p:cNvPr id="5" name="Content Placeholder 4">
            <a:extLst>
              <a:ext uri="{FF2B5EF4-FFF2-40B4-BE49-F238E27FC236}">
                <a16:creationId xmlns:a16="http://schemas.microsoft.com/office/drawing/2014/main" id="{40221B30-F76D-8BE8-3348-A3CD5A07C843}"/>
              </a:ext>
            </a:extLst>
          </p:cNvPr>
          <p:cNvPicPr>
            <a:picLocks noGrp="1" noChangeAspect="1"/>
          </p:cNvPicPr>
          <p:nvPr>
            <p:ph idx="1"/>
          </p:nvPr>
        </p:nvPicPr>
        <p:blipFill>
          <a:blip r:embed="rId2"/>
          <a:stretch>
            <a:fillRect/>
          </a:stretch>
        </p:blipFill>
        <p:spPr>
          <a:xfrm>
            <a:off x="1539101" y="2855328"/>
            <a:ext cx="6873836" cy="2491956"/>
          </a:xfrm>
        </p:spPr>
      </p:pic>
    </p:spTree>
    <p:extLst>
      <p:ext uri="{BB962C8B-B14F-4D97-AF65-F5344CB8AC3E}">
        <p14:creationId xmlns:p14="http://schemas.microsoft.com/office/powerpoint/2010/main" val="36302456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B1ED-471C-2983-83E8-3813DA237853}"/>
              </a:ext>
            </a:extLst>
          </p:cNvPr>
          <p:cNvSpPr>
            <a:spLocks noGrp="1"/>
          </p:cNvSpPr>
          <p:nvPr>
            <p:ph type="title"/>
          </p:nvPr>
        </p:nvSpPr>
        <p:spPr/>
        <p:txBody>
          <a:bodyPr/>
          <a:lstStyle/>
          <a:p>
            <a:r>
              <a:rPr lang="en-US" dirty="0"/>
              <a:t>[Class].[</a:t>
            </a:r>
            <a:r>
              <a:rPr lang="en-US" dirty="0" err="1"/>
              <a:t>ClassDay</a:t>
            </a:r>
            <a:r>
              <a:rPr lang="en-US" dirty="0"/>
              <a:t>] FK relationships to its Parents</a:t>
            </a:r>
          </a:p>
        </p:txBody>
      </p:sp>
      <p:pic>
        <p:nvPicPr>
          <p:cNvPr id="5" name="Content Placeholder 4">
            <a:extLst>
              <a:ext uri="{FF2B5EF4-FFF2-40B4-BE49-F238E27FC236}">
                <a16:creationId xmlns:a16="http://schemas.microsoft.com/office/drawing/2014/main" id="{22A52263-1104-8C67-C59B-2E5CCF34160D}"/>
              </a:ext>
            </a:extLst>
          </p:cNvPr>
          <p:cNvPicPr>
            <a:picLocks noGrp="1" noChangeAspect="1"/>
          </p:cNvPicPr>
          <p:nvPr>
            <p:ph idx="1"/>
          </p:nvPr>
        </p:nvPicPr>
        <p:blipFill>
          <a:blip r:embed="rId2"/>
          <a:stretch>
            <a:fillRect/>
          </a:stretch>
        </p:blipFill>
        <p:spPr>
          <a:xfrm>
            <a:off x="1865516" y="2160588"/>
            <a:ext cx="6221006" cy="3881437"/>
          </a:xfrm>
        </p:spPr>
      </p:pic>
    </p:spTree>
    <p:extLst>
      <p:ext uri="{BB962C8B-B14F-4D97-AF65-F5344CB8AC3E}">
        <p14:creationId xmlns:p14="http://schemas.microsoft.com/office/powerpoint/2010/main" val="41705188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[Class].[</a:t>
            </a:r>
            <a:r>
              <a:rPr lang="en-US" dirty="0" err="1"/>
              <a:t>ClassDay</a:t>
            </a:r>
            <a:r>
              <a:rPr lang="en-US" dirty="0"/>
              <a:t>] Overview</a:t>
            </a:r>
          </a:p>
        </p:txBody>
      </p:sp>
      <p:pic>
        <p:nvPicPr>
          <p:cNvPr id="5" name="Content Placeholder 4">
            <a:extLst>
              <a:ext uri="{FF2B5EF4-FFF2-40B4-BE49-F238E27FC236}">
                <a16:creationId xmlns:a16="http://schemas.microsoft.com/office/drawing/2014/main" id="{E25AFE3F-FB5A-1772-B4C5-B77D8A3257C6}"/>
              </a:ext>
            </a:extLst>
          </p:cNvPr>
          <p:cNvPicPr>
            <a:picLocks noGrp="1" noChangeAspect="1"/>
          </p:cNvPicPr>
          <p:nvPr>
            <p:ph idx="1"/>
          </p:nvPr>
        </p:nvPicPr>
        <p:blipFill>
          <a:blip r:embed="rId2"/>
          <a:stretch>
            <a:fillRect/>
          </a:stretch>
        </p:blipFill>
        <p:spPr>
          <a:xfrm>
            <a:off x="677690" y="1682400"/>
            <a:ext cx="8596312" cy="1746600"/>
          </a:xfrm>
        </p:spPr>
      </p:pic>
      <p:pic>
        <p:nvPicPr>
          <p:cNvPr id="7" name="Picture 6">
            <a:extLst>
              <a:ext uri="{FF2B5EF4-FFF2-40B4-BE49-F238E27FC236}">
                <a16:creationId xmlns:a16="http://schemas.microsoft.com/office/drawing/2014/main" id="{36B15897-811E-84AB-209E-9444541B62D0}"/>
              </a:ext>
            </a:extLst>
          </p:cNvPr>
          <p:cNvPicPr>
            <a:picLocks noChangeAspect="1"/>
          </p:cNvPicPr>
          <p:nvPr/>
        </p:nvPicPr>
        <p:blipFill>
          <a:blip r:embed="rId3"/>
          <a:stretch>
            <a:fillRect/>
          </a:stretch>
        </p:blipFill>
        <p:spPr>
          <a:xfrm>
            <a:off x="677334" y="3503965"/>
            <a:ext cx="10752752" cy="2301439"/>
          </a:xfrm>
          <a:prstGeom prst="rect">
            <a:avLst/>
          </a:prstGeom>
        </p:spPr>
      </p:pic>
    </p:spTree>
    <p:extLst>
      <p:ext uri="{BB962C8B-B14F-4D97-AF65-F5344CB8AC3E}">
        <p14:creationId xmlns:p14="http://schemas.microsoft.com/office/powerpoint/2010/main" val="1002935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[Class].[</a:t>
            </a:r>
            <a:r>
              <a:rPr lang="en-US" dirty="0" err="1"/>
              <a:t>ClassDay</a:t>
            </a:r>
            <a:r>
              <a:rPr lang="en-US" dirty="0"/>
              <a:t>]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ClassId</a:t>
            </a:r>
            <a:r>
              <a:rPr lang="en-US" dirty="0"/>
              <a:t> and </a:t>
            </a:r>
            <a:r>
              <a:rPr lang="en-US" dirty="0" err="1"/>
              <a:t>DayCode</a:t>
            </a:r>
            <a:r>
              <a:rPr lang="en-US" dirty="0"/>
              <a:t> (to use for the composite PK0</a:t>
            </a:r>
          </a:p>
          <a:p>
            <a:pPr lvl="1"/>
            <a:r>
              <a:rPr lang="en-US" dirty="0" err="1"/>
              <a:t>CourseName</a:t>
            </a:r>
            <a:r>
              <a:rPr lang="en-US" dirty="0"/>
              <a:t> (to directly have the course name and reduce joining)</a:t>
            </a:r>
          </a:p>
        </p:txBody>
      </p:sp>
    </p:spTree>
    <p:extLst>
      <p:ext uri="{BB962C8B-B14F-4D97-AF65-F5344CB8AC3E}">
        <p14:creationId xmlns:p14="http://schemas.microsoft.com/office/powerpoint/2010/main" val="2945879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E847-D083-4E0E-9B4A-6731D7F54A78}"/>
              </a:ext>
            </a:extLst>
          </p:cNvPr>
          <p:cNvSpPr>
            <a:spLocks noGrp="1"/>
          </p:cNvSpPr>
          <p:nvPr>
            <p:ph type="title"/>
          </p:nvPr>
        </p:nvSpPr>
        <p:spPr/>
        <p:txBody>
          <a:bodyPr/>
          <a:lstStyle/>
          <a:p>
            <a:r>
              <a:rPr lang="en-US" dirty="0"/>
              <a:t>In Lieu of Regularly Scheduled Meetings…</a:t>
            </a:r>
          </a:p>
        </p:txBody>
      </p:sp>
      <p:sp>
        <p:nvSpPr>
          <p:cNvPr id="3" name="Content Placeholder 2">
            <a:extLst>
              <a:ext uri="{FF2B5EF4-FFF2-40B4-BE49-F238E27FC236}">
                <a16:creationId xmlns:a16="http://schemas.microsoft.com/office/drawing/2014/main" id="{B04B168C-6B91-4081-8C6C-12E444570884}"/>
              </a:ext>
            </a:extLst>
          </p:cNvPr>
          <p:cNvSpPr>
            <a:spLocks noGrp="1"/>
          </p:cNvSpPr>
          <p:nvPr>
            <p:ph idx="1"/>
          </p:nvPr>
        </p:nvSpPr>
        <p:spPr/>
        <p:txBody>
          <a:bodyPr/>
          <a:lstStyle/>
          <a:p>
            <a:r>
              <a:rPr lang="en-US" dirty="0"/>
              <a:t>We utilized Discord to organize and manage parts of the project and deadlines</a:t>
            </a:r>
          </a:p>
          <a:p>
            <a:endParaRPr lang="en-US" dirty="0"/>
          </a:p>
        </p:txBody>
      </p:sp>
    </p:spTree>
    <p:extLst>
      <p:ext uri="{BB962C8B-B14F-4D97-AF65-F5344CB8AC3E}">
        <p14:creationId xmlns:p14="http://schemas.microsoft.com/office/powerpoint/2010/main" val="16838247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a:bodyPr>
          <a:lstStyle/>
          <a:p>
            <a:r>
              <a:rPr lang="en-US" dirty="0"/>
              <a:t>[Class].[</a:t>
            </a:r>
            <a:r>
              <a:rPr lang="en-US" dirty="0" err="1"/>
              <a:t>ClassDay</a:t>
            </a:r>
            <a:r>
              <a:rPr lang="en-US" dirty="0"/>
              <a:t>]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a:xfrm>
            <a:off x="677334" y="2160589"/>
            <a:ext cx="8596668" cy="4337488"/>
          </a:xfrm>
        </p:spPr>
        <p:txBody>
          <a:bodyPr>
            <a:normAutofit/>
          </a:bodyPr>
          <a:lstStyle/>
          <a:p>
            <a:r>
              <a:rPr lang="en-US" dirty="0" err="1"/>
              <a:t>PK_ClassDay</a:t>
            </a:r>
            <a:r>
              <a:rPr lang="en-US" dirty="0"/>
              <a:t> on </a:t>
            </a:r>
            <a:r>
              <a:rPr lang="en-US" dirty="0" err="1"/>
              <a:t>ClassId</a:t>
            </a:r>
            <a:r>
              <a:rPr lang="en-US" dirty="0"/>
              <a:t> and </a:t>
            </a:r>
            <a:r>
              <a:rPr lang="en-US" dirty="0" err="1"/>
              <a:t>DayCode</a:t>
            </a:r>
            <a:endParaRPr lang="en-US" dirty="0"/>
          </a:p>
          <a:p>
            <a:pPr lvl="1"/>
            <a:r>
              <a:rPr lang="en-US" dirty="0"/>
              <a:t>Because they form the composite key based on the parents</a:t>
            </a:r>
          </a:p>
          <a:p>
            <a:endParaRPr lang="en-US" dirty="0"/>
          </a:p>
          <a:p>
            <a:r>
              <a:rPr lang="en-US" dirty="0" err="1"/>
              <a:t>FK_ClassDay_Class</a:t>
            </a:r>
            <a:r>
              <a:rPr lang="en-US" dirty="0"/>
              <a:t> on </a:t>
            </a:r>
            <a:r>
              <a:rPr lang="en-US" dirty="0" err="1"/>
              <a:t>ClassId</a:t>
            </a:r>
            <a:endParaRPr lang="en-US" dirty="0"/>
          </a:p>
          <a:p>
            <a:r>
              <a:rPr lang="en-US" dirty="0" err="1"/>
              <a:t>FK_ClassDay_Day</a:t>
            </a:r>
            <a:r>
              <a:rPr lang="en-US" dirty="0"/>
              <a:t> on </a:t>
            </a:r>
            <a:r>
              <a:rPr lang="en-US" dirty="0" err="1"/>
              <a:t>DayCode</a:t>
            </a:r>
            <a:endParaRPr lang="en-US" dirty="0"/>
          </a:p>
          <a:p>
            <a:pPr lvl="1"/>
            <a:r>
              <a:rPr lang="en-US" dirty="0"/>
              <a:t>Reasoning: to ensure referential integrity, and because these columns are the ones used in the composite PK, thus it does not make sense to have a composite key made of values not in the parent table</a:t>
            </a:r>
          </a:p>
          <a:p>
            <a:endParaRPr lang="en-US" dirty="0"/>
          </a:p>
          <a:p>
            <a:r>
              <a:rPr lang="en-US" dirty="0" err="1"/>
              <a:t>FK_ClassDay_Course</a:t>
            </a:r>
            <a:r>
              <a:rPr lang="en-US" dirty="0"/>
              <a:t> on </a:t>
            </a:r>
            <a:r>
              <a:rPr lang="en-US" dirty="0" err="1"/>
              <a:t>CourseName</a:t>
            </a:r>
            <a:endParaRPr lang="en-US" dirty="0"/>
          </a:p>
          <a:p>
            <a:pPr lvl="1"/>
            <a:r>
              <a:rPr lang="en-US" dirty="0"/>
              <a:t>Reasoning: to ensure referential integrity and only valid course names are inserted here</a:t>
            </a:r>
          </a:p>
        </p:txBody>
      </p:sp>
    </p:spTree>
    <p:extLst>
      <p:ext uri="{BB962C8B-B14F-4D97-AF65-F5344CB8AC3E}">
        <p14:creationId xmlns:p14="http://schemas.microsoft.com/office/powerpoint/2010/main" val="11952308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[Class].[</a:t>
            </a:r>
            <a:r>
              <a:rPr lang="en-US" dirty="0" err="1"/>
              <a:t>ClassDay</a:t>
            </a:r>
            <a:r>
              <a:rPr lang="en-US" dirty="0"/>
              <a:t>] Output</a:t>
            </a:r>
          </a:p>
        </p:txBody>
      </p:sp>
      <p:pic>
        <p:nvPicPr>
          <p:cNvPr id="5" name="Content Placeholder 4">
            <a:extLst>
              <a:ext uri="{FF2B5EF4-FFF2-40B4-BE49-F238E27FC236}">
                <a16:creationId xmlns:a16="http://schemas.microsoft.com/office/drawing/2014/main" id="{37A7F3AA-1A03-8A13-9386-0638E0AEE202}"/>
              </a:ext>
            </a:extLst>
          </p:cNvPr>
          <p:cNvPicPr>
            <a:picLocks noGrp="1" noChangeAspect="1"/>
          </p:cNvPicPr>
          <p:nvPr>
            <p:ph idx="1"/>
          </p:nvPr>
        </p:nvPicPr>
        <p:blipFill>
          <a:blip r:embed="rId2"/>
          <a:stretch>
            <a:fillRect/>
          </a:stretch>
        </p:blipFill>
        <p:spPr>
          <a:xfrm>
            <a:off x="677863" y="2908026"/>
            <a:ext cx="8596312" cy="2386561"/>
          </a:xfrm>
        </p:spPr>
      </p:pic>
    </p:spTree>
    <p:extLst>
      <p:ext uri="{BB962C8B-B14F-4D97-AF65-F5344CB8AC3E}">
        <p14:creationId xmlns:p14="http://schemas.microsoft.com/office/powerpoint/2010/main" val="27495734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[Class].[</a:t>
            </a:r>
            <a:r>
              <a:rPr lang="en-US" dirty="0" err="1"/>
              <a:t>ClassModeOfInstruction</a:t>
            </a:r>
            <a:r>
              <a:rPr lang="en-US" dirty="0"/>
              <a:t>] PDM</a:t>
            </a:r>
          </a:p>
        </p:txBody>
      </p:sp>
      <p:pic>
        <p:nvPicPr>
          <p:cNvPr id="5" name="Content Placeholder 4">
            <a:extLst>
              <a:ext uri="{FF2B5EF4-FFF2-40B4-BE49-F238E27FC236}">
                <a16:creationId xmlns:a16="http://schemas.microsoft.com/office/drawing/2014/main" id="{71788421-9A44-BA2A-D9D7-ACC182B3239E}"/>
              </a:ext>
            </a:extLst>
          </p:cNvPr>
          <p:cNvPicPr>
            <a:picLocks noGrp="1" noChangeAspect="1"/>
          </p:cNvPicPr>
          <p:nvPr>
            <p:ph idx="1"/>
          </p:nvPr>
        </p:nvPicPr>
        <p:blipFill>
          <a:blip r:embed="rId2"/>
          <a:stretch>
            <a:fillRect/>
          </a:stretch>
        </p:blipFill>
        <p:spPr>
          <a:xfrm>
            <a:off x="1596256" y="2893432"/>
            <a:ext cx="6759526" cy="2415749"/>
          </a:xfrm>
        </p:spPr>
      </p:pic>
    </p:spTree>
    <p:extLst>
      <p:ext uri="{BB962C8B-B14F-4D97-AF65-F5344CB8AC3E}">
        <p14:creationId xmlns:p14="http://schemas.microsoft.com/office/powerpoint/2010/main" val="19748697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B1ED-471C-2983-83E8-3813DA237853}"/>
              </a:ext>
            </a:extLst>
          </p:cNvPr>
          <p:cNvSpPr>
            <a:spLocks noGrp="1"/>
          </p:cNvSpPr>
          <p:nvPr>
            <p:ph type="title"/>
          </p:nvPr>
        </p:nvSpPr>
        <p:spPr/>
        <p:txBody>
          <a:bodyPr/>
          <a:lstStyle/>
          <a:p>
            <a:r>
              <a:rPr lang="en-US" dirty="0"/>
              <a:t>[Class].[</a:t>
            </a:r>
            <a:r>
              <a:rPr lang="en-US" dirty="0" err="1"/>
              <a:t>ClassModeOfInstruction</a:t>
            </a:r>
            <a:r>
              <a:rPr lang="en-US" dirty="0"/>
              <a:t>] FK relationships to its Parents</a:t>
            </a:r>
          </a:p>
        </p:txBody>
      </p:sp>
      <p:pic>
        <p:nvPicPr>
          <p:cNvPr id="5" name="Content Placeholder 4">
            <a:extLst>
              <a:ext uri="{FF2B5EF4-FFF2-40B4-BE49-F238E27FC236}">
                <a16:creationId xmlns:a16="http://schemas.microsoft.com/office/drawing/2014/main" id="{3646A474-D8B9-C1DE-ACD8-8536E7CFD78C}"/>
              </a:ext>
            </a:extLst>
          </p:cNvPr>
          <p:cNvPicPr>
            <a:picLocks noGrp="1" noChangeAspect="1"/>
          </p:cNvPicPr>
          <p:nvPr>
            <p:ph idx="1"/>
          </p:nvPr>
        </p:nvPicPr>
        <p:blipFill>
          <a:blip r:embed="rId2"/>
          <a:stretch>
            <a:fillRect/>
          </a:stretch>
        </p:blipFill>
        <p:spPr>
          <a:xfrm>
            <a:off x="1975801" y="2150860"/>
            <a:ext cx="5999733" cy="4411951"/>
          </a:xfrm>
        </p:spPr>
      </p:pic>
    </p:spTree>
    <p:extLst>
      <p:ext uri="{BB962C8B-B14F-4D97-AF65-F5344CB8AC3E}">
        <p14:creationId xmlns:p14="http://schemas.microsoft.com/office/powerpoint/2010/main" val="18519222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[Class].[</a:t>
            </a:r>
            <a:r>
              <a:rPr lang="en-US" dirty="0" err="1"/>
              <a:t>ClassModeOfInstruction</a:t>
            </a:r>
            <a:r>
              <a:rPr lang="en-US" dirty="0"/>
              <a:t>] Overview</a:t>
            </a:r>
          </a:p>
        </p:txBody>
      </p:sp>
      <p:pic>
        <p:nvPicPr>
          <p:cNvPr id="5" name="Content Placeholder 4">
            <a:extLst>
              <a:ext uri="{FF2B5EF4-FFF2-40B4-BE49-F238E27FC236}">
                <a16:creationId xmlns:a16="http://schemas.microsoft.com/office/drawing/2014/main" id="{F0D2F75E-880F-4282-A981-AE3E29A32CBA}"/>
              </a:ext>
            </a:extLst>
          </p:cNvPr>
          <p:cNvPicPr>
            <a:picLocks noGrp="1" noChangeAspect="1"/>
          </p:cNvPicPr>
          <p:nvPr>
            <p:ph idx="1"/>
          </p:nvPr>
        </p:nvPicPr>
        <p:blipFill>
          <a:blip r:embed="rId2"/>
          <a:stretch>
            <a:fillRect/>
          </a:stretch>
        </p:blipFill>
        <p:spPr>
          <a:xfrm>
            <a:off x="677334" y="1930400"/>
            <a:ext cx="8519898" cy="1844200"/>
          </a:xfrm>
        </p:spPr>
      </p:pic>
      <p:pic>
        <p:nvPicPr>
          <p:cNvPr id="7" name="Picture 6">
            <a:extLst>
              <a:ext uri="{FF2B5EF4-FFF2-40B4-BE49-F238E27FC236}">
                <a16:creationId xmlns:a16="http://schemas.microsoft.com/office/drawing/2014/main" id="{EFF1A824-8FD4-805F-A8AE-8EC365998353}"/>
              </a:ext>
            </a:extLst>
          </p:cNvPr>
          <p:cNvPicPr>
            <a:picLocks noChangeAspect="1"/>
          </p:cNvPicPr>
          <p:nvPr/>
        </p:nvPicPr>
        <p:blipFill>
          <a:blip r:embed="rId3"/>
          <a:stretch>
            <a:fillRect/>
          </a:stretch>
        </p:blipFill>
        <p:spPr>
          <a:xfrm>
            <a:off x="677334" y="3774600"/>
            <a:ext cx="11103302" cy="3010161"/>
          </a:xfrm>
          <a:prstGeom prst="rect">
            <a:avLst/>
          </a:prstGeom>
        </p:spPr>
      </p:pic>
    </p:spTree>
    <p:extLst>
      <p:ext uri="{BB962C8B-B14F-4D97-AF65-F5344CB8AC3E}">
        <p14:creationId xmlns:p14="http://schemas.microsoft.com/office/powerpoint/2010/main" val="20955432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[Class].[</a:t>
            </a:r>
            <a:r>
              <a:rPr lang="en-US" dirty="0" err="1"/>
              <a:t>ClassModeOfInstruction</a:t>
            </a:r>
            <a:r>
              <a:rPr lang="en-US" dirty="0"/>
              <a:t>]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ClassId</a:t>
            </a:r>
            <a:r>
              <a:rPr lang="en-US" dirty="0"/>
              <a:t> and </a:t>
            </a:r>
            <a:r>
              <a:rPr lang="en-US" dirty="0" err="1"/>
              <a:t>ModeId</a:t>
            </a:r>
            <a:r>
              <a:rPr lang="en-US" dirty="0"/>
              <a:t> (to be used as the composite PK)</a:t>
            </a:r>
          </a:p>
          <a:p>
            <a:pPr lvl="1"/>
            <a:r>
              <a:rPr lang="en-US" dirty="0" err="1"/>
              <a:t>CourseName</a:t>
            </a:r>
            <a:r>
              <a:rPr lang="en-US" dirty="0"/>
              <a:t> (to directly have the course name and reduce joining) </a:t>
            </a:r>
          </a:p>
          <a:p>
            <a:pPr lvl="1"/>
            <a:r>
              <a:rPr lang="en-US" dirty="0" err="1"/>
              <a:t>ModeOfInstruction</a:t>
            </a:r>
            <a:r>
              <a:rPr lang="en-US" dirty="0"/>
              <a:t> (to directly have the mode and reduce joining)</a:t>
            </a:r>
          </a:p>
        </p:txBody>
      </p:sp>
    </p:spTree>
    <p:extLst>
      <p:ext uri="{BB962C8B-B14F-4D97-AF65-F5344CB8AC3E}">
        <p14:creationId xmlns:p14="http://schemas.microsoft.com/office/powerpoint/2010/main" val="11372221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a:bodyPr>
          <a:lstStyle/>
          <a:p>
            <a:r>
              <a:rPr lang="en-US" sz="3000" dirty="0"/>
              <a:t>[Class].[</a:t>
            </a:r>
            <a:r>
              <a:rPr lang="en-US" sz="3000" dirty="0" err="1"/>
              <a:t>ClassModeOfInstruction</a:t>
            </a:r>
            <a:r>
              <a:rPr lang="en-US" sz="3000" dirty="0"/>
              <a:t>]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a:xfrm>
            <a:off x="677334" y="2160589"/>
            <a:ext cx="8596668" cy="4240211"/>
          </a:xfrm>
        </p:spPr>
        <p:txBody>
          <a:bodyPr>
            <a:normAutofit fontScale="92500" lnSpcReduction="10000"/>
          </a:bodyPr>
          <a:lstStyle/>
          <a:p>
            <a:r>
              <a:rPr lang="en-US" dirty="0" err="1"/>
              <a:t>PK_ClassModeOfInstruction</a:t>
            </a:r>
            <a:r>
              <a:rPr lang="en-US" dirty="0"/>
              <a:t> on </a:t>
            </a:r>
            <a:r>
              <a:rPr lang="en-US" dirty="0" err="1"/>
              <a:t>ClassId</a:t>
            </a:r>
            <a:r>
              <a:rPr lang="en-US" dirty="0"/>
              <a:t> and </a:t>
            </a:r>
            <a:r>
              <a:rPr lang="en-US" dirty="0" err="1"/>
              <a:t>ModeId</a:t>
            </a:r>
            <a:endParaRPr lang="en-US" dirty="0"/>
          </a:p>
          <a:p>
            <a:pPr lvl="1"/>
            <a:r>
              <a:rPr lang="en-US" dirty="0"/>
              <a:t>Reason: because they form the composite key based on the parents</a:t>
            </a:r>
          </a:p>
          <a:p>
            <a:endParaRPr lang="en-US" dirty="0"/>
          </a:p>
          <a:p>
            <a:r>
              <a:rPr lang="en-US" dirty="0" err="1"/>
              <a:t>FK_ClassModeOfInstruction_Class</a:t>
            </a:r>
            <a:r>
              <a:rPr lang="en-US" dirty="0"/>
              <a:t> on </a:t>
            </a:r>
            <a:r>
              <a:rPr lang="en-US" dirty="0" err="1"/>
              <a:t>ClassId</a:t>
            </a:r>
            <a:endParaRPr lang="en-US" dirty="0"/>
          </a:p>
          <a:p>
            <a:r>
              <a:rPr lang="en-US" dirty="0"/>
              <a:t>FK_ClassModeOfInstruction_ModeOfInstruction_1 on </a:t>
            </a:r>
            <a:r>
              <a:rPr lang="en-US" dirty="0" err="1"/>
              <a:t>ModeId</a:t>
            </a:r>
            <a:endParaRPr lang="en-US" dirty="0"/>
          </a:p>
          <a:p>
            <a:pPr lvl="1"/>
            <a:r>
              <a:rPr lang="en-US" dirty="0"/>
              <a:t>Reason: to ensure referential integrity, and because these columns are the ones used in the composite PK, thus it does not make sense to have a composite key made of values not in the parent table</a:t>
            </a:r>
          </a:p>
          <a:p>
            <a:endParaRPr lang="en-US" dirty="0"/>
          </a:p>
          <a:p>
            <a:r>
              <a:rPr lang="en-US" dirty="0" err="1"/>
              <a:t>FK_ClassModeOfInstruction_Course</a:t>
            </a:r>
            <a:r>
              <a:rPr lang="en-US" dirty="0"/>
              <a:t> on </a:t>
            </a:r>
            <a:r>
              <a:rPr lang="en-US" dirty="0" err="1"/>
              <a:t>CourseName</a:t>
            </a:r>
            <a:endParaRPr lang="en-US" dirty="0"/>
          </a:p>
          <a:p>
            <a:r>
              <a:rPr lang="en-US" dirty="0"/>
              <a:t>FK_ClassModeOfInstruction_ModeOfInstruction_2 on </a:t>
            </a:r>
            <a:r>
              <a:rPr lang="en-US" dirty="0" err="1"/>
              <a:t>ModeOfInstruction</a:t>
            </a:r>
            <a:endParaRPr lang="en-US" dirty="0"/>
          </a:p>
          <a:p>
            <a:pPr lvl="1"/>
            <a:r>
              <a:rPr lang="en-US" dirty="0"/>
              <a:t>Reason: to ensure referential integrity, so invalid course names and mode types cannot be inserted into those columns</a:t>
            </a:r>
          </a:p>
        </p:txBody>
      </p:sp>
    </p:spTree>
    <p:extLst>
      <p:ext uri="{BB962C8B-B14F-4D97-AF65-F5344CB8AC3E}">
        <p14:creationId xmlns:p14="http://schemas.microsoft.com/office/powerpoint/2010/main" val="21132670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[Class].[</a:t>
            </a:r>
            <a:r>
              <a:rPr lang="en-US" dirty="0" err="1"/>
              <a:t>ClassModeOfInstruction</a:t>
            </a:r>
            <a:r>
              <a:rPr lang="en-US" dirty="0"/>
              <a:t>] Output</a:t>
            </a:r>
          </a:p>
        </p:txBody>
      </p:sp>
      <p:pic>
        <p:nvPicPr>
          <p:cNvPr id="5" name="Content Placeholder 4">
            <a:extLst>
              <a:ext uri="{FF2B5EF4-FFF2-40B4-BE49-F238E27FC236}">
                <a16:creationId xmlns:a16="http://schemas.microsoft.com/office/drawing/2014/main" id="{B18B5FBC-6C55-22C5-7266-9948DAC2C9EC}"/>
              </a:ext>
            </a:extLst>
          </p:cNvPr>
          <p:cNvPicPr>
            <a:picLocks noGrp="1" noChangeAspect="1"/>
          </p:cNvPicPr>
          <p:nvPr>
            <p:ph idx="1"/>
          </p:nvPr>
        </p:nvPicPr>
        <p:blipFill>
          <a:blip r:embed="rId2"/>
          <a:stretch>
            <a:fillRect/>
          </a:stretch>
        </p:blipFill>
        <p:spPr>
          <a:xfrm>
            <a:off x="677863" y="2903942"/>
            <a:ext cx="8596312" cy="2394729"/>
          </a:xfrm>
        </p:spPr>
      </p:pic>
    </p:spTree>
    <p:extLst>
      <p:ext uri="{BB962C8B-B14F-4D97-AF65-F5344CB8AC3E}">
        <p14:creationId xmlns:p14="http://schemas.microsoft.com/office/powerpoint/2010/main" val="1305680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[Location].[</a:t>
            </a:r>
            <a:r>
              <a:rPr lang="en-US" dirty="0" err="1"/>
              <a:t>ClassRoomLocation</a:t>
            </a:r>
            <a:r>
              <a:rPr lang="en-US" dirty="0"/>
              <a:t>] PDM</a:t>
            </a:r>
          </a:p>
        </p:txBody>
      </p:sp>
      <p:pic>
        <p:nvPicPr>
          <p:cNvPr id="5" name="Content Placeholder 4">
            <a:extLst>
              <a:ext uri="{FF2B5EF4-FFF2-40B4-BE49-F238E27FC236}">
                <a16:creationId xmlns:a16="http://schemas.microsoft.com/office/drawing/2014/main" id="{3A66C0E8-3DCF-C9A4-6DD1-00BE828514F4}"/>
              </a:ext>
            </a:extLst>
          </p:cNvPr>
          <p:cNvPicPr>
            <a:picLocks noGrp="1" noChangeAspect="1"/>
          </p:cNvPicPr>
          <p:nvPr>
            <p:ph idx="1"/>
          </p:nvPr>
        </p:nvPicPr>
        <p:blipFill>
          <a:blip r:embed="rId2"/>
          <a:stretch>
            <a:fillRect/>
          </a:stretch>
        </p:blipFill>
        <p:spPr>
          <a:xfrm>
            <a:off x="2468821" y="3026793"/>
            <a:ext cx="5014395" cy="2149026"/>
          </a:xfrm>
        </p:spPr>
      </p:pic>
    </p:spTree>
    <p:extLst>
      <p:ext uri="{BB962C8B-B14F-4D97-AF65-F5344CB8AC3E}">
        <p14:creationId xmlns:p14="http://schemas.microsoft.com/office/powerpoint/2010/main" val="25158130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B1ED-471C-2983-83E8-3813DA237853}"/>
              </a:ext>
            </a:extLst>
          </p:cNvPr>
          <p:cNvSpPr>
            <a:spLocks noGrp="1"/>
          </p:cNvSpPr>
          <p:nvPr>
            <p:ph type="title"/>
          </p:nvPr>
        </p:nvSpPr>
        <p:spPr/>
        <p:txBody>
          <a:bodyPr/>
          <a:lstStyle/>
          <a:p>
            <a:r>
              <a:rPr lang="en-US" dirty="0"/>
              <a:t>[Location].[</a:t>
            </a:r>
            <a:r>
              <a:rPr lang="en-US" dirty="0" err="1"/>
              <a:t>ClassRoomLocation</a:t>
            </a:r>
            <a:r>
              <a:rPr lang="en-US" dirty="0"/>
              <a:t>] FK relationships to its Parents</a:t>
            </a:r>
          </a:p>
        </p:txBody>
      </p:sp>
      <p:pic>
        <p:nvPicPr>
          <p:cNvPr id="5" name="Content Placeholder 4">
            <a:extLst>
              <a:ext uri="{FF2B5EF4-FFF2-40B4-BE49-F238E27FC236}">
                <a16:creationId xmlns:a16="http://schemas.microsoft.com/office/drawing/2014/main" id="{2A9D75A3-F550-4BEE-B9F3-51C18DE9D718}"/>
              </a:ext>
            </a:extLst>
          </p:cNvPr>
          <p:cNvPicPr>
            <a:picLocks noGrp="1" noChangeAspect="1"/>
          </p:cNvPicPr>
          <p:nvPr>
            <p:ph idx="1"/>
          </p:nvPr>
        </p:nvPicPr>
        <p:blipFill>
          <a:blip r:embed="rId2"/>
          <a:stretch>
            <a:fillRect/>
          </a:stretch>
        </p:blipFill>
        <p:spPr>
          <a:xfrm>
            <a:off x="1580000" y="2014673"/>
            <a:ext cx="6791335" cy="4417985"/>
          </a:xfrm>
        </p:spPr>
      </p:pic>
    </p:spTree>
    <p:extLst>
      <p:ext uri="{BB962C8B-B14F-4D97-AF65-F5344CB8AC3E}">
        <p14:creationId xmlns:p14="http://schemas.microsoft.com/office/powerpoint/2010/main" val="1459659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D0CB-547F-436B-81B0-A3B43E4B77DD}"/>
              </a:ext>
            </a:extLst>
          </p:cNvPr>
          <p:cNvSpPr>
            <a:spLocks noGrp="1"/>
          </p:cNvSpPr>
          <p:nvPr>
            <p:ph type="title"/>
          </p:nvPr>
        </p:nvSpPr>
        <p:spPr/>
        <p:txBody>
          <a:bodyPr>
            <a:normAutofit/>
          </a:bodyPr>
          <a:lstStyle/>
          <a:p>
            <a:r>
              <a:rPr lang="en-US" sz="3000" dirty="0"/>
              <a:t>Example: to ensure everyone’s work is submitted, threads were used to compile results</a:t>
            </a:r>
          </a:p>
        </p:txBody>
      </p:sp>
      <p:pic>
        <p:nvPicPr>
          <p:cNvPr id="5" name="Content Placeholder 4">
            <a:extLst>
              <a:ext uri="{FF2B5EF4-FFF2-40B4-BE49-F238E27FC236}">
                <a16:creationId xmlns:a16="http://schemas.microsoft.com/office/drawing/2014/main" id="{A7259D11-2737-BD27-46BA-48EFCF3FDB79}"/>
              </a:ext>
            </a:extLst>
          </p:cNvPr>
          <p:cNvPicPr>
            <a:picLocks noGrp="1" noChangeAspect="1"/>
          </p:cNvPicPr>
          <p:nvPr>
            <p:ph idx="1"/>
          </p:nvPr>
        </p:nvPicPr>
        <p:blipFill>
          <a:blip r:embed="rId2"/>
          <a:stretch>
            <a:fillRect/>
          </a:stretch>
        </p:blipFill>
        <p:spPr>
          <a:xfrm>
            <a:off x="3414409" y="2655698"/>
            <a:ext cx="3317131" cy="2760777"/>
          </a:xfrm>
        </p:spPr>
      </p:pic>
    </p:spTree>
    <p:extLst>
      <p:ext uri="{BB962C8B-B14F-4D97-AF65-F5344CB8AC3E}">
        <p14:creationId xmlns:p14="http://schemas.microsoft.com/office/powerpoint/2010/main" val="32102641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[Location].[</a:t>
            </a:r>
            <a:r>
              <a:rPr lang="en-US" dirty="0" err="1"/>
              <a:t>ClassRoomLocation</a:t>
            </a:r>
            <a:r>
              <a:rPr lang="en-US" dirty="0"/>
              <a:t>] Overview</a:t>
            </a:r>
          </a:p>
        </p:txBody>
      </p:sp>
      <p:pic>
        <p:nvPicPr>
          <p:cNvPr id="9" name="Content Placeholder 8">
            <a:extLst>
              <a:ext uri="{FF2B5EF4-FFF2-40B4-BE49-F238E27FC236}">
                <a16:creationId xmlns:a16="http://schemas.microsoft.com/office/drawing/2014/main" id="{49D55BFE-B07B-806C-873D-D8A3E7BF712B}"/>
              </a:ext>
            </a:extLst>
          </p:cNvPr>
          <p:cNvPicPr>
            <a:picLocks noGrp="1" noChangeAspect="1"/>
          </p:cNvPicPr>
          <p:nvPr>
            <p:ph idx="1"/>
          </p:nvPr>
        </p:nvPicPr>
        <p:blipFill>
          <a:blip r:embed="rId2"/>
          <a:stretch>
            <a:fillRect/>
          </a:stretch>
        </p:blipFill>
        <p:spPr>
          <a:xfrm>
            <a:off x="677690" y="2000019"/>
            <a:ext cx="8028565" cy="1817252"/>
          </a:xfrm>
        </p:spPr>
      </p:pic>
      <p:pic>
        <p:nvPicPr>
          <p:cNvPr id="11" name="Picture 10">
            <a:extLst>
              <a:ext uri="{FF2B5EF4-FFF2-40B4-BE49-F238E27FC236}">
                <a16:creationId xmlns:a16="http://schemas.microsoft.com/office/drawing/2014/main" id="{E377B1F2-43A7-BC61-4068-39691AFD0626}"/>
              </a:ext>
            </a:extLst>
          </p:cNvPr>
          <p:cNvPicPr>
            <a:picLocks noChangeAspect="1"/>
          </p:cNvPicPr>
          <p:nvPr/>
        </p:nvPicPr>
        <p:blipFill>
          <a:blip r:embed="rId3"/>
          <a:stretch>
            <a:fillRect/>
          </a:stretch>
        </p:blipFill>
        <p:spPr>
          <a:xfrm>
            <a:off x="677334" y="3886890"/>
            <a:ext cx="10139823" cy="2695132"/>
          </a:xfrm>
          <a:prstGeom prst="rect">
            <a:avLst/>
          </a:prstGeom>
        </p:spPr>
      </p:pic>
    </p:spTree>
    <p:extLst>
      <p:ext uri="{BB962C8B-B14F-4D97-AF65-F5344CB8AC3E}">
        <p14:creationId xmlns:p14="http://schemas.microsoft.com/office/powerpoint/2010/main" val="29407467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[Location].[</a:t>
            </a:r>
            <a:r>
              <a:rPr lang="en-US" dirty="0" err="1"/>
              <a:t>ClassRoomLocation</a:t>
            </a:r>
            <a:r>
              <a:rPr lang="en-US" dirty="0"/>
              <a:t>]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ClassId</a:t>
            </a:r>
            <a:r>
              <a:rPr lang="en-US" dirty="0"/>
              <a:t> and </a:t>
            </a:r>
            <a:r>
              <a:rPr lang="en-US" dirty="0" err="1"/>
              <a:t>RoomId</a:t>
            </a:r>
            <a:r>
              <a:rPr lang="en-US" dirty="0"/>
              <a:t> (because they form the composite key based on the parents)</a:t>
            </a:r>
          </a:p>
          <a:p>
            <a:pPr lvl="1"/>
            <a:r>
              <a:rPr lang="en-US" dirty="0" err="1"/>
              <a:t>CourseName</a:t>
            </a:r>
            <a:r>
              <a:rPr lang="en-US" dirty="0"/>
              <a:t>/Building/Room (to directly have the course name / building abbreviation / room and reduce joining)</a:t>
            </a:r>
          </a:p>
        </p:txBody>
      </p:sp>
    </p:spTree>
    <p:extLst>
      <p:ext uri="{BB962C8B-B14F-4D97-AF65-F5344CB8AC3E}">
        <p14:creationId xmlns:p14="http://schemas.microsoft.com/office/powerpoint/2010/main" val="14486205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a:bodyPr>
          <a:lstStyle/>
          <a:p>
            <a:r>
              <a:rPr lang="en-US" sz="3000" dirty="0"/>
              <a:t>[Location].[</a:t>
            </a:r>
            <a:r>
              <a:rPr lang="en-US" sz="3000" dirty="0" err="1"/>
              <a:t>ClassRoomLocation</a:t>
            </a:r>
            <a:r>
              <a:rPr lang="en-US" sz="3000" dirty="0"/>
              <a:t>]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a:xfrm>
            <a:off x="677334" y="2160589"/>
            <a:ext cx="8596668" cy="4473675"/>
          </a:xfrm>
        </p:spPr>
        <p:txBody>
          <a:bodyPr>
            <a:normAutofit fontScale="92500" lnSpcReduction="10000"/>
          </a:bodyPr>
          <a:lstStyle/>
          <a:p>
            <a:r>
              <a:rPr lang="en-US" dirty="0" err="1"/>
              <a:t>PK_ClassRoomLocation</a:t>
            </a:r>
            <a:r>
              <a:rPr lang="en-US" dirty="0"/>
              <a:t> on </a:t>
            </a:r>
            <a:r>
              <a:rPr lang="en-US" dirty="0" err="1"/>
              <a:t>ClassId</a:t>
            </a:r>
            <a:r>
              <a:rPr lang="en-US" dirty="0"/>
              <a:t> and </a:t>
            </a:r>
            <a:r>
              <a:rPr lang="en-US" dirty="0" err="1"/>
              <a:t>RoomId</a:t>
            </a:r>
            <a:endParaRPr lang="en-US" dirty="0"/>
          </a:p>
          <a:p>
            <a:pPr lvl="1"/>
            <a:r>
              <a:rPr lang="en-US" dirty="0"/>
              <a:t>Reason: because they form the composite key based on the parents</a:t>
            </a:r>
          </a:p>
          <a:p>
            <a:endParaRPr lang="en-US" dirty="0"/>
          </a:p>
          <a:p>
            <a:r>
              <a:rPr lang="en-US" dirty="0" err="1"/>
              <a:t>FK_ClassRoomLocation_Class</a:t>
            </a:r>
            <a:r>
              <a:rPr lang="en-US" dirty="0"/>
              <a:t> on </a:t>
            </a:r>
            <a:r>
              <a:rPr lang="en-US" dirty="0" err="1"/>
              <a:t>ClassId</a:t>
            </a:r>
            <a:endParaRPr lang="en-US" dirty="0"/>
          </a:p>
          <a:p>
            <a:r>
              <a:rPr lang="en-US" dirty="0"/>
              <a:t>FK_ClassRoomLocation_RoomLocation_1 on </a:t>
            </a:r>
            <a:r>
              <a:rPr lang="en-US" dirty="0" err="1"/>
              <a:t>RoomId</a:t>
            </a:r>
            <a:endParaRPr lang="en-US" dirty="0"/>
          </a:p>
          <a:p>
            <a:pPr lvl="1"/>
            <a:r>
              <a:rPr lang="en-US" dirty="0"/>
              <a:t>Reason: to ensure referential integrity, and because these columns are the ones used in the composite PK, thus it does not make sense to have a composite key made of values not in the parent table</a:t>
            </a:r>
          </a:p>
          <a:p>
            <a:endParaRPr lang="en-US" dirty="0"/>
          </a:p>
          <a:p>
            <a:r>
              <a:rPr lang="en-US" dirty="0" err="1"/>
              <a:t>FK_ClassRoomLocation_Course</a:t>
            </a:r>
            <a:r>
              <a:rPr lang="en-US" dirty="0"/>
              <a:t> on </a:t>
            </a:r>
            <a:r>
              <a:rPr lang="en-US" dirty="0" err="1"/>
              <a:t>CourseName</a:t>
            </a:r>
            <a:endParaRPr lang="en-US" dirty="0"/>
          </a:p>
          <a:p>
            <a:r>
              <a:rPr lang="en-US" dirty="0" err="1"/>
              <a:t>FK_ClassRoomLocation_BuildingLocation</a:t>
            </a:r>
            <a:r>
              <a:rPr lang="en-US" dirty="0"/>
              <a:t> on Building</a:t>
            </a:r>
          </a:p>
          <a:p>
            <a:r>
              <a:rPr lang="en-US" dirty="0"/>
              <a:t>FK_ClassRoomLocation_RoomLocation_2 on Room</a:t>
            </a:r>
          </a:p>
          <a:p>
            <a:pPr lvl="1"/>
            <a:r>
              <a:rPr lang="en-US" dirty="0"/>
              <a:t>Reason: to ensure referential integrity, so course names / building abbreviations / rooms cannot be inserted unless already in the corresponding tables</a:t>
            </a:r>
          </a:p>
        </p:txBody>
      </p:sp>
    </p:spTree>
    <p:extLst>
      <p:ext uri="{BB962C8B-B14F-4D97-AF65-F5344CB8AC3E}">
        <p14:creationId xmlns:p14="http://schemas.microsoft.com/office/powerpoint/2010/main" val="2431852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[Location].[</a:t>
            </a:r>
            <a:r>
              <a:rPr lang="en-US" dirty="0" err="1"/>
              <a:t>ClassRoomLocation</a:t>
            </a:r>
            <a:r>
              <a:rPr lang="en-US" dirty="0"/>
              <a:t>] Output</a:t>
            </a:r>
          </a:p>
        </p:txBody>
      </p:sp>
      <p:pic>
        <p:nvPicPr>
          <p:cNvPr id="5" name="Content Placeholder 4">
            <a:extLst>
              <a:ext uri="{FF2B5EF4-FFF2-40B4-BE49-F238E27FC236}">
                <a16:creationId xmlns:a16="http://schemas.microsoft.com/office/drawing/2014/main" id="{AF6C139C-05AD-E08B-E945-116F422525E9}"/>
              </a:ext>
            </a:extLst>
          </p:cNvPr>
          <p:cNvPicPr>
            <a:picLocks noGrp="1" noChangeAspect="1"/>
          </p:cNvPicPr>
          <p:nvPr>
            <p:ph idx="1"/>
          </p:nvPr>
        </p:nvPicPr>
        <p:blipFill>
          <a:blip r:embed="rId2"/>
          <a:stretch>
            <a:fillRect/>
          </a:stretch>
        </p:blipFill>
        <p:spPr>
          <a:xfrm>
            <a:off x="677863" y="2879601"/>
            <a:ext cx="8596312" cy="2443411"/>
          </a:xfrm>
        </p:spPr>
      </p:pic>
    </p:spTree>
    <p:extLst>
      <p:ext uri="{BB962C8B-B14F-4D97-AF65-F5344CB8AC3E}">
        <p14:creationId xmlns:p14="http://schemas.microsoft.com/office/powerpoint/2010/main" val="38759368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[Staff].[</a:t>
            </a:r>
            <a:r>
              <a:rPr lang="en-US" dirty="0" err="1"/>
              <a:t>DepartmentInstructor</a:t>
            </a:r>
            <a:r>
              <a:rPr lang="en-US" dirty="0"/>
              <a:t>] PDM</a:t>
            </a:r>
          </a:p>
        </p:txBody>
      </p:sp>
      <p:pic>
        <p:nvPicPr>
          <p:cNvPr id="5" name="Content Placeholder 4">
            <a:extLst>
              <a:ext uri="{FF2B5EF4-FFF2-40B4-BE49-F238E27FC236}">
                <a16:creationId xmlns:a16="http://schemas.microsoft.com/office/drawing/2014/main" id="{A505F8B1-48E6-D77D-06F2-E9177C9A4210}"/>
              </a:ext>
            </a:extLst>
          </p:cNvPr>
          <p:cNvPicPr>
            <a:picLocks noGrp="1" noChangeAspect="1"/>
          </p:cNvPicPr>
          <p:nvPr>
            <p:ph idx="1"/>
          </p:nvPr>
        </p:nvPicPr>
        <p:blipFill>
          <a:blip r:embed="rId2"/>
          <a:stretch>
            <a:fillRect/>
          </a:stretch>
        </p:blipFill>
        <p:spPr>
          <a:xfrm>
            <a:off x="1760883" y="2719988"/>
            <a:ext cx="6430272" cy="2762636"/>
          </a:xfrm>
        </p:spPr>
      </p:pic>
    </p:spTree>
    <p:extLst>
      <p:ext uri="{BB962C8B-B14F-4D97-AF65-F5344CB8AC3E}">
        <p14:creationId xmlns:p14="http://schemas.microsoft.com/office/powerpoint/2010/main" val="23605770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B1ED-471C-2983-83E8-3813DA237853}"/>
              </a:ext>
            </a:extLst>
          </p:cNvPr>
          <p:cNvSpPr>
            <a:spLocks noGrp="1"/>
          </p:cNvSpPr>
          <p:nvPr>
            <p:ph type="title"/>
          </p:nvPr>
        </p:nvSpPr>
        <p:spPr/>
        <p:txBody>
          <a:bodyPr/>
          <a:lstStyle/>
          <a:p>
            <a:r>
              <a:rPr lang="en-US" dirty="0"/>
              <a:t>[Staff].[</a:t>
            </a:r>
            <a:r>
              <a:rPr lang="en-US" dirty="0" err="1"/>
              <a:t>DepartmentInstructor</a:t>
            </a:r>
            <a:r>
              <a:rPr lang="en-US" dirty="0"/>
              <a:t>] FK relationships to its Parents</a:t>
            </a:r>
          </a:p>
        </p:txBody>
      </p:sp>
      <p:pic>
        <p:nvPicPr>
          <p:cNvPr id="5" name="Content Placeholder 4">
            <a:extLst>
              <a:ext uri="{FF2B5EF4-FFF2-40B4-BE49-F238E27FC236}">
                <a16:creationId xmlns:a16="http://schemas.microsoft.com/office/drawing/2014/main" id="{F16A3640-C601-4D97-9944-668AAD6AC168}"/>
              </a:ext>
            </a:extLst>
          </p:cNvPr>
          <p:cNvPicPr>
            <a:picLocks noGrp="1" noChangeAspect="1"/>
          </p:cNvPicPr>
          <p:nvPr>
            <p:ph idx="1"/>
          </p:nvPr>
        </p:nvPicPr>
        <p:blipFill>
          <a:blip r:embed="rId2"/>
          <a:stretch>
            <a:fillRect/>
          </a:stretch>
        </p:blipFill>
        <p:spPr>
          <a:xfrm>
            <a:off x="1215223" y="2367606"/>
            <a:ext cx="7521592" cy="3467400"/>
          </a:xfrm>
        </p:spPr>
      </p:pic>
    </p:spTree>
    <p:extLst>
      <p:ext uri="{BB962C8B-B14F-4D97-AF65-F5344CB8AC3E}">
        <p14:creationId xmlns:p14="http://schemas.microsoft.com/office/powerpoint/2010/main" val="21940403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[Staff].[</a:t>
            </a:r>
            <a:r>
              <a:rPr lang="en-US" dirty="0" err="1"/>
              <a:t>DepartmentInstructor</a:t>
            </a:r>
            <a:r>
              <a:rPr lang="en-US" dirty="0"/>
              <a:t>] Overview</a:t>
            </a:r>
          </a:p>
        </p:txBody>
      </p:sp>
      <p:pic>
        <p:nvPicPr>
          <p:cNvPr id="5" name="Content Placeholder 4">
            <a:extLst>
              <a:ext uri="{FF2B5EF4-FFF2-40B4-BE49-F238E27FC236}">
                <a16:creationId xmlns:a16="http://schemas.microsoft.com/office/drawing/2014/main" id="{A20AA948-E38B-61DD-83A7-28B5DDC748A2}"/>
              </a:ext>
            </a:extLst>
          </p:cNvPr>
          <p:cNvPicPr>
            <a:picLocks noGrp="1" noChangeAspect="1"/>
          </p:cNvPicPr>
          <p:nvPr>
            <p:ph idx="1"/>
          </p:nvPr>
        </p:nvPicPr>
        <p:blipFill>
          <a:blip r:embed="rId2"/>
          <a:stretch>
            <a:fillRect/>
          </a:stretch>
        </p:blipFill>
        <p:spPr>
          <a:xfrm>
            <a:off x="677334" y="1727775"/>
            <a:ext cx="10158142" cy="1701225"/>
          </a:xfrm>
        </p:spPr>
      </p:pic>
      <p:pic>
        <p:nvPicPr>
          <p:cNvPr id="7" name="Picture 6">
            <a:extLst>
              <a:ext uri="{FF2B5EF4-FFF2-40B4-BE49-F238E27FC236}">
                <a16:creationId xmlns:a16="http://schemas.microsoft.com/office/drawing/2014/main" id="{720430FD-8FF3-6BC5-63F9-6C542C5A90E8}"/>
              </a:ext>
            </a:extLst>
          </p:cNvPr>
          <p:cNvPicPr>
            <a:picLocks noChangeAspect="1"/>
          </p:cNvPicPr>
          <p:nvPr/>
        </p:nvPicPr>
        <p:blipFill>
          <a:blip r:embed="rId3"/>
          <a:stretch>
            <a:fillRect/>
          </a:stretch>
        </p:blipFill>
        <p:spPr>
          <a:xfrm>
            <a:off x="677334" y="3622311"/>
            <a:ext cx="11179509" cy="2453853"/>
          </a:xfrm>
          <a:prstGeom prst="rect">
            <a:avLst/>
          </a:prstGeom>
        </p:spPr>
      </p:pic>
    </p:spTree>
    <p:extLst>
      <p:ext uri="{BB962C8B-B14F-4D97-AF65-F5344CB8AC3E}">
        <p14:creationId xmlns:p14="http://schemas.microsoft.com/office/powerpoint/2010/main" val="20411200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[Staff].[</a:t>
            </a:r>
            <a:r>
              <a:rPr lang="en-US" dirty="0" err="1"/>
              <a:t>DepartmentInstructor</a:t>
            </a:r>
            <a:r>
              <a:rPr lang="en-US" dirty="0"/>
              <a:t>]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DepartmentId</a:t>
            </a:r>
            <a:r>
              <a:rPr lang="en-US" dirty="0"/>
              <a:t> and </a:t>
            </a:r>
            <a:r>
              <a:rPr lang="en-US" dirty="0" err="1"/>
              <a:t>InstructorId</a:t>
            </a:r>
            <a:r>
              <a:rPr lang="en-US" dirty="0"/>
              <a:t> (to be used as a composite PK)</a:t>
            </a:r>
          </a:p>
          <a:p>
            <a:pPr lvl="1"/>
            <a:r>
              <a:rPr lang="en-US" dirty="0"/>
              <a:t>Department / </a:t>
            </a:r>
            <a:r>
              <a:rPr lang="en-US" dirty="0" err="1"/>
              <a:t>InstructorFullName</a:t>
            </a:r>
            <a:r>
              <a:rPr lang="en-US" dirty="0"/>
              <a:t> (to directly have the dept. name / instructor name and reduce joining)</a:t>
            </a:r>
          </a:p>
        </p:txBody>
      </p:sp>
    </p:spTree>
    <p:extLst>
      <p:ext uri="{BB962C8B-B14F-4D97-AF65-F5344CB8AC3E}">
        <p14:creationId xmlns:p14="http://schemas.microsoft.com/office/powerpoint/2010/main" val="21669769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a:bodyPr>
          <a:lstStyle/>
          <a:p>
            <a:r>
              <a:rPr lang="en-US" sz="3000" dirty="0"/>
              <a:t>[Staff].[</a:t>
            </a:r>
            <a:r>
              <a:rPr lang="en-US" sz="3000" dirty="0" err="1"/>
              <a:t>DepartmentInstructor</a:t>
            </a:r>
            <a:r>
              <a:rPr lang="en-US" sz="3000" dirty="0"/>
              <a:t>]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p:txBody>
          <a:bodyPr>
            <a:normAutofit lnSpcReduction="10000"/>
          </a:bodyPr>
          <a:lstStyle/>
          <a:p>
            <a:r>
              <a:rPr lang="en-US" dirty="0" err="1"/>
              <a:t>PK_DepartmentInstructor</a:t>
            </a:r>
            <a:r>
              <a:rPr lang="en-US" dirty="0"/>
              <a:t> on </a:t>
            </a:r>
            <a:r>
              <a:rPr lang="en-US" dirty="0" err="1"/>
              <a:t>DepartmentId</a:t>
            </a:r>
            <a:r>
              <a:rPr lang="en-US" dirty="0"/>
              <a:t> and </a:t>
            </a:r>
            <a:r>
              <a:rPr lang="en-US" dirty="0" err="1"/>
              <a:t>InstructorId</a:t>
            </a:r>
            <a:endParaRPr lang="en-US" dirty="0"/>
          </a:p>
          <a:p>
            <a:pPr lvl="1"/>
            <a:r>
              <a:rPr lang="en-US" dirty="0"/>
              <a:t>Reason: because they form the composite key based on the parents</a:t>
            </a:r>
          </a:p>
          <a:p>
            <a:pPr marL="457200" lvl="1" indent="0">
              <a:buNone/>
            </a:pPr>
            <a:endParaRPr lang="en-US" dirty="0"/>
          </a:p>
          <a:p>
            <a:r>
              <a:rPr lang="en-US" dirty="0"/>
              <a:t>FK_DepartmentInstructor_Department_1 on </a:t>
            </a:r>
            <a:r>
              <a:rPr lang="en-US" dirty="0" err="1"/>
              <a:t>DepartmentId</a:t>
            </a:r>
            <a:endParaRPr lang="en-US" dirty="0"/>
          </a:p>
          <a:p>
            <a:r>
              <a:rPr lang="en-US" dirty="0" err="1"/>
              <a:t>FK_DepartmentInstructor_Instructor</a:t>
            </a:r>
            <a:r>
              <a:rPr lang="en-US" dirty="0"/>
              <a:t> on </a:t>
            </a:r>
            <a:r>
              <a:rPr lang="en-US" dirty="0" err="1"/>
              <a:t>InstructorId</a:t>
            </a:r>
            <a:endParaRPr lang="en-US" dirty="0"/>
          </a:p>
          <a:p>
            <a:pPr lvl="1"/>
            <a:r>
              <a:rPr lang="en-US" dirty="0"/>
              <a:t>Reason: to ensure referential integrity, and because these columns are the ones used in the composite PK, thus it does not make sense to have a composite key made of values not in the parent table</a:t>
            </a:r>
          </a:p>
          <a:p>
            <a:endParaRPr lang="en-US" dirty="0"/>
          </a:p>
          <a:p>
            <a:r>
              <a:rPr lang="en-US" dirty="0"/>
              <a:t>FK_DepartmentInstructor_Department_2 on Department</a:t>
            </a:r>
          </a:p>
          <a:p>
            <a:pPr lvl="1"/>
            <a:r>
              <a:rPr lang="en-US" dirty="0"/>
              <a:t>Reason: to ensure referential integrity, so only valid department names can be added to the table</a:t>
            </a:r>
          </a:p>
          <a:p>
            <a:pPr marL="0" indent="0">
              <a:buNone/>
            </a:pPr>
            <a:endParaRPr lang="en-US" dirty="0"/>
          </a:p>
        </p:txBody>
      </p:sp>
    </p:spTree>
    <p:extLst>
      <p:ext uri="{BB962C8B-B14F-4D97-AF65-F5344CB8AC3E}">
        <p14:creationId xmlns:p14="http://schemas.microsoft.com/office/powerpoint/2010/main" val="25558159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[Staff].[</a:t>
            </a:r>
            <a:r>
              <a:rPr lang="en-US" dirty="0" err="1"/>
              <a:t>DepartmentInstructor</a:t>
            </a:r>
            <a:r>
              <a:rPr lang="en-US" dirty="0"/>
              <a:t>] Output</a:t>
            </a:r>
          </a:p>
        </p:txBody>
      </p:sp>
      <p:pic>
        <p:nvPicPr>
          <p:cNvPr id="5" name="Content Placeholder 4">
            <a:extLst>
              <a:ext uri="{FF2B5EF4-FFF2-40B4-BE49-F238E27FC236}">
                <a16:creationId xmlns:a16="http://schemas.microsoft.com/office/drawing/2014/main" id="{E68321CC-A723-F49A-87A8-655AD0BD7463}"/>
              </a:ext>
            </a:extLst>
          </p:cNvPr>
          <p:cNvPicPr>
            <a:picLocks noGrp="1" noChangeAspect="1"/>
          </p:cNvPicPr>
          <p:nvPr>
            <p:ph idx="1"/>
          </p:nvPr>
        </p:nvPicPr>
        <p:blipFill>
          <a:blip r:embed="rId2"/>
          <a:stretch>
            <a:fillRect/>
          </a:stretch>
        </p:blipFill>
        <p:spPr>
          <a:xfrm>
            <a:off x="677863" y="2873262"/>
            <a:ext cx="8596312" cy="2456089"/>
          </a:xfrm>
        </p:spPr>
      </p:pic>
    </p:spTree>
    <p:extLst>
      <p:ext uri="{BB962C8B-B14F-4D97-AF65-F5344CB8AC3E}">
        <p14:creationId xmlns:p14="http://schemas.microsoft.com/office/powerpoint/2010/main" val="971877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FBEA-DCA2-4FEF-BDA1-8368C11EB453}"/>
              </a:ext>
            </a:extLst>
          </p:cNvPr>
          <p:cNvSpPr>
            <a:spLocks noGrp="1"/>
          </p:cNvSpPr>
          <p:nvPr>
            <p:ph type="title"/>
          </p:nvPr>
        </p:nvSpPr>
        <p:spPr>
          <a:xfrm>
            <a:off x="677334" y="609599"/>
            <a:ext cx="8596668" cy="1365115"/>
          </a:xfrm>
        </p:spPr>
        <p:txBody>
          <a:bodyPr>
            <a:normAutofit fontScale="90000"/>
          </a:bodyPr>
          <a:lstStyle/>
          <a:p>
            <a:r>
              <a:rPr lang="en-US" sz="3300" dirty="0"/>
              <a:t>Example: Utilizing Discord to announce deadlines for people, as well as provide information</a:t>
            </a:r>
            <a:br>
              <a:rPr lang="en-US" dirty="0"/>
            </a:br>
            <a:endParaRPr lang="en-US" dirty="0"/>
          </a:p>
        </p:txBody>
      </p:sp>
      <p:pic>
        <p:nvPicPr>
          <p:cNvPr id="9" name="Content Placeholder 8">
            <a:extLst>
              <a:ext uri="{FF2B5EF4-FFF2-40B4-BE49-F238E27FC236}">
                <a16:creationId xmlns:a16="http://schemas.microsoft.com/office/drawing/2014/main" id="{7E49DB3E-B0DA-DDEE-3F25-7BC55BF1CD62}"/>
              </a:ext>
            </a:extLst>
          </p:cNvPr>
          <p:cNvPicPr>
            <a:picLocks noGrp="1" noChangeAspect="1"/>
          </p:cNvPicPr>
          <p:nvPr>
            <p:ph idx="1"/>
          </p:nvPr>
        </p:nvPicPr>
        <p:blipFill>
          <a:blip r:embed="rId3"/>
          <a:stretch>
            <a:fillRect/>
          </a:stretch>
        </p:blipFill>
        <p:spPr>
          <a:xfrm>
            <a:off x="1823551" y="2160588"/>
            <a:ext cx="6304936" cy="3881437"/>
          </a:xfrm>
        </p:spPr>
      </p:pic>
    </p:spTree>
    <p:extLst>
      <p:ext uri="{BB962C8B-B14F-4D97-AF65-F5344CB8AC3E}">
        <p14:creationId xmlns:p14="http://schemas.microsoft.com/office/powerpoint/2010/main" val="39520467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[Staff].[</a:t>
            </a:r>
            <a:r>
              <a:rPr lang="en-US" dirty="0" err="1"/>
              <a:t>InstructorClass</a:t>
            </a:r>
            <a:r>
              <a:rPr lang="en-US" dirty="0"/>
              <a:t>] PDM</a:t>
            </a:r>
          </a:p>
        </p:txBody>
      </p:sp>
      <p:pic>
        <p:nvPicPr>
          <p:cNvPr id="5" name="Content Placeholder 4">
            <a:extLst>
              <a:ext uri="{FF2B5EF4-FFF2-40B4-BE49-F238E27FC236}">
                <a16:creationId xmlns:a16="http://schemas.microsoft.com/office/drawing/2014/main" id="{C627FF3C-E926-1A58-CD1E-DD535FA9B503}"/>
              </a:ext>
            </a:extLst>
          </p:cNvPr>
          <p:cNvPicPr>
            <a:picLocks noGrp="1" noChangeAspect="1"/>
          </p:cNvPicPr>
          <p:nvPr>
            <p:ph idx="1"/>
          </p:nvPr>
        </p:nvPicPr>
        <p:blipFill>
          <a:blip r:embed="rId2"/>
          <a:stretch>
            <a:fillRect/>
          </a:stretch>
        </p:blipFill>
        <p:spPr>
          <a:xfrm>
            <a:off x="2270684" y="3061086"/>
            <a:ext cx="5410669" cy="2080440"/>
          </a:xfrm>
        </p:spPr>
      </p:pic>
    </p:spTree>
    <p:extLst>
      <p:ext uri="{BB962C8B-B14F-4D97-AF65-F5344CB8AC3E}">
        <p14:creationId xmlns:p14="http://schemas.microsoft.com/office/powerpoint/2010/main" val="23039305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B1ED-471C-2983-83E8-3813DA237853}"/>
              </a:ext>
            </a:extLst>
          </p:cNvPr>
          <p:cNvSpPr>
            <a:spLocks noGrp="1"/>
          </p:cNvSpPr>
          <p:nvPr>
            <p:ph type="title"/>
          </p:nvPr>
        </p:nvSpPr>
        <p:spPr/>
        <p:txBody>
          <a:bodyPr/>
          <a:lstStyle/>
          <a:p>
            <a:r>
              <a:rPr lang="en-US" dirty="0"/>
              <a:t>[Staff].[</a:t>
            </a:r>
            <a:r>
              <a:rPr lang="en-US" dirty="0" err="1"/>
              <a:t>InstructorClass</a:t>
            </a:r>
            <a:r>
              <a:rPr lang="en-US" dirty="0"/>
              <a:t>] FK relationships to its Parents</a:t>
            </a:r>
          </a:p>
        </p:txBody>
      </p:sp>
      <p:pic>
        <p:nvPicPr>
          <p:cNvPr id="5" name="Content Placeholder 4">
            <a:extLst>
              <a:ext uri="{FF2B5EF4-FFF2-40B4-BE49-F238E27FC236}">
                <a16:creationId xmlns:a16="http://schemas.microsoft.com/office/drawing/2014/main" id="{CDBD8DDC-4AF8-0BEA-4988-2BF96EB14A7B}"/>
              </a:ext>
            </a:extLst>
          </p:cNvPr>
          <p:cNvPicPr>
            <a:picLocks noGrp="1" noChangeAspect="1"/>
          </p:cNvPicPr>
          <p:nvPr>
            <p:ph idx="1"/>
          </p:nvPr>
        </p:nvPicPr>
        <p:blipFill>
          <a:blip r:embed="rId2"/>
          <a:stretch>
            <a:fillRect/>
          </a:stretch>
        </p:blipFill>
        <p:spPr>
          <a:xfrm>
            <a:off x="2224960" y="2173279"/>
            <a:ext cx="5502117" cy="3856054"/>
          </a:xfrm>
        </p:spPr>
      </p:pic>
    </p:spTree>
    <p:extLst>
      <p:ext uri="{BB962C8B-B14F-4D97-AF65-F5344CB8AC3E}">
        <p14:creationId xmlns:p14="http://schemas.microsoft.com/office/powerpoint/2010/main" val="37335084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[Staff].[</a:t>
            </a:r>
            <a:r>
              <a:rPr lang="en-US" dirty="0" err="1"/>
              <a:t>InstructorClass</a:t>
            </a:r>
            <a:r>
              <a:rPr lang="en-US" dirty="0"/>
              <a:t>] Overview</a:t>
            </a:r>
          </a:p>
        </p:txBody>
      </p:sp>
      <p:pic>
        <p:nvPicPr>
          <p:cNvPr id="5" name="Content Placeholder 4">
            <a:extLst>
              <a:ext uri="{FF2B5EF4-FFF2-40B4-BE49-F238E27FC236}">
                <a16:creationId xmlns:a16="http://schemas.microsoft.com/office/drawing/2014/main" id="{4822A6CC-3C13-9F96-C301-B97E0BA2E947}"/>
              </a:ext>
            </a:extLst>
          </p:cNvPr>
          <p:cNvPicPr>
            <a:picLocks noGrp="1" noChangeAspect="1"/>
          </p:cNvPicPr>
          <p:nvPr>
            <p:ph idx="1"/>
          </p:nvPr>
        </p:nvPicPr>
        <p:blipFill>
          <a:blip r:embed="rId2"/>
          <a:stretch>
            <a:fillRect/>
          </a:stretch>
        </p:blipFill>
        <p:spPr>
          <a:xfrm>
            <a:off x="551969" y="1694685"/>
            <a:ext cx="8588484" cy="1836579"/>
          </a:xfrm>
        </p:spPr>
      </p:pic>
      <p:pic>
        <p:nvPicPr>
          <p:cNvPr id="7" name="Picture 6">
            <a:extLst>
              <a:ext uri="{FF2B5EF4-FFF2-40B4-BE49-F238E27FC236}">
                <a16:creationId xmlns:a16="http://schemas.microsoft.com/office/drawing/2014/main" id="{640B9937-7D88-6337-729B-ADBE780E2465}"/>
              </a:ext>
            </a:extLst>
          </p:cNvPr>
          <p:cNvPicPr>
            <a:picLocks noChangeAspect="1"/>
          </p:cNvPicPr>
          <p:nvPr/>
        </p:nvPicPr>
        <p:blipFill>
          <a:blip r:embed="rId3"/>
          <a:stretch>
            <a:fillRect/>
          </a:stretch>
        </p:blipFill>
        <p:spPr>
          <a:xfrm>
            <a:off x="551969" y="3723536"/>
            <a:ext cx="11088061" cy="2408129"/>
          </a:xfrm>
          <a:prstGeom prst="rect">
            <a:avLst/>
          </a:prstGeom>
        </p:spPr>
      </p:pic>
    </p:spTree>
    <p:extLst>
      <p:ext uri="{BB962C8B-B14F-4D97-AF65-F5344CB8AC3E}">
        <p14:creationId xmlns:p14="http://schemas.microsoft.com/office/powerpoint/2010/main" val="21445127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[Staff].[</a:t>
            </a:r>
            <a:r>
              <a:rPr lang="en-US" dirty="0" err="1"/>
              <a:t>InstructorClass</a:t>
            </a:r>
            <a:r>
              <a:rPr lang="en-US" dirty="0"/>
              <a:t>]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InstructorId</a:t>
            </a:r>
            <a:r>
              <a:rPr lang="en-US" dirty="0"/>
              <a:t> and </a:t>
            </a:r>
            <a:r>
              <a:rPr lang="en-US" dirty="0" err="1"/>
              <a:t>ClassId</a:t>
            </a:r>
            <a:r>
              <a:rPr lang="en-US" dirty="0"/>
              <a:t> (to use as a composite PK)</a:t>
            </a:r>
          </a:p>
          <a:p>
            <a:pPr lvl="1"/>
            <a:r>
              <a:rPr lang="en-US" dirty="0" err="1"/>
              <a:t>InstructorFullName</a:t>
            </a:r>
            <a:r>
              <a:rPr lang="en-US" dirty="0"/>
              <a:t> / </a:t>
            </a:r>
            <a:r>
              <a:rPr lang="en-US" dirty="0" err="1"/>
              <a:t>CourseName</a:t>
            </a:r>
            <a:r>
              <a:rPr lang="en-US" dirty="0"/>
              <a:t> (to directly have the instructor full name / course name and reduce joining)</a:t>
            </a:r>
          </a:p>
        </p:txBody>
      </p:sp>
    </p:spTree>
    <p:extLst>
      <p:ext uri="{BB962C8B-B14F-4D97-AF65-F5344CB8AC3E}">
        <p14:creationId xmlns:p14="http://schemas.microsoft.com/office/powerpoint/2010/main" val="5271052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fontScale="90000"/>
          </a:bodyPr>
          <a:lstStyle/>
          <a:p>
            <a:r>
              <a:rPr lang="en-US" dirty="0"/>
              <a:t>[Staff].[</a:t>
            </a:r>
            <a:r>
              <a:rPr lang="en-US" dirty="0" err="1"/>
              <a:t>InstructorClass</a:t>
            </a:r>
            <a:r>
              <a:rPr lang="en-US" dirty="0"/>
              <a:t>]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a:xfrm>
            <a:off x="677334" y="2160589"/>
            <a:ext cx="8596668" cy="4308305"/>
          </a:xfrm>
        </p:spPr>
        <p:txBody>
          <a:bodyPr>
            <a:normAutofit/>
          </a:bodyPr>
          <a:lstStyle/>
          <a:p>
            <a:r>
              <a:rPr lang="en-US" dirty="0" err="1"/>
              <a:t>PK_InstructorClass</a:t>
            </a:r>
            <a:r>
              <a:rPr lang="en-US" dirty="0"/>
              <a:t> on </a:t>
            </a:r>
            <a:r>
              <a:rPr lang="en-US" dirty="0" err="1"/>
              <a:t>InstructorId</a:t>
            </a:r>
            <a:r>
              <a:rPr lang="en-US" dirty="0"/>
              <a:t> and </a:t>
            </a:r>
            <a:r>
              <a:rPr lang="en-US" dirty="0" err="1"/>
              <a:t>ClassId</a:t>
            </a:r>
            <a:endParaRPr lang="en-US" dirty="0"/>
          </a:p>
          <a:p>
            <a:pPr lvl="1"/>
            <a:r>
              <a:rPr lang="en-US" dirty="0"/>
              <a:t>Reason: because they form the composite key based on the parents</a:t>
            </a:r>
          </a:p>
          <a:p>
            <a:endParaRPr lang="en-US" dirty="0"/>
          </a:p>
          <a:p>
            <a:r>
              <a:rPr lang="en-US" dirty="0" err="1"/>
              <a:t>FK_InstructorClass_Instructor</a:t>
            </a:r>
            <a:r>
              <a:rPr lang="en-US" dirty="0"/>
              <a:t> on </a:t>
            </a:r>
            <a:r>
              <a:rPr lang="en-US" dirty="0" err="1"/>
              <a:t>InstructorId</a:t>
            </a:r>
            <a:endParaRPr lang="en-US" dirty="0"/>
          </a:p>
          <a:p>
            <a:r>
              <a:rPr lang="en-US" dirty="0" err="1"/>
              <a:t>FK_InstructorClass_Class</a:t>
            </a:r>
            <a:r>
              <a:rPr lang="en-US" dirty="0"/>
              <a:t> on </a:t>
            </a:r>
            <a:r>
              <a:rPr lang="en-US" dirty="0" err="1"/>
              <a:t>ClassId</a:t>
            </a:r>
            <a:endParaRPr lang="en-US" dirty="0"/>
          </a:p>
          <a:p>
            <a:pPr lvl="1"/>
            <a:r>
              <a:rPr lang="en-US" dirty="0"/>
              <a:t>Reason: to ensure referential integrity, and because these columns are the ones used in the composite PK, thus it does not make sense to have a composite key made of values not in the parent table</a:t>
            </a:r>
          </a:p>
          <a:p>
            <a:endParaRPr lang="en-US" dirty="0"/>
          </a:p>
          <a:p>
            <a:r>
              <a:rPr lang="en-US" dirty="0" err="1"/>
              <a:t>FK_InstructorClass_Course</a:t>
            </a:r>
            <a:r>
              <a:rPr lang="en-US" dirty="0"/>
              <a:t> on </a:t>
            </a:r>
            <a:r>
              <a:rPr lang="en-US" dirty="0" err="1"/>
              <a:t>CourseName</a:t>
            </a:r>
            <a:endParaRPr lang="en-US" dirty="0"/>
          </a:p>
          <a:p>
            <a:pPr lvl="1"/>
            <a:r>
              <a:rPr lang="en-US" dirty="0"/>
              <a:t>Reason: to ensure referential integrity, so that only valid course names can be stored in the table</a:t>
            </a:r>
          </a:p>
        </p:txBody>
      </p:sp>
    </p:spTree>
    <p:extLst>
      <p:ext uri="{BB962C8B-B14F-4D97-AF65-F5344CB8AC3E}">
        <p14:creationId xmlns:p14="http://schemas.microsoft.com/office/powerpoint/2010/main" val="10709816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[Staff].[</a:t>
            </a:r>
            <a:r>
              <a:rPr lang="en-US" dirty="0" err="1"/>
              <a:t>InstructorClass</a:t>
            </a:r>
            <a:r>
              <a:rPr lang="en-US" dirty="0"/>
              <a:t>] Output</a:t>
            </a:r>
          </a:p>
        </p:txBody>
      </p:sp>
      <p:pic>
        <p:nvPicPr>
          <p:cNvPr id="5" name="Content Placeholder 4">
            <a:extLst>
              <a:ext uri="{FF2B5EF4-FFF2-40B4-BE49-F238E27FC236}">
                <a16:creationId xmlns:a16="http://schemas.microsoft.com/office/drawing/2014/main" id="{BC2E5C22-1508-48AA-9A77-F088B7F66E9A}"/>
              </a:ext>
            </a:extLst>
          </p:cNvPr>
          <p:cNvPicPr>
            <a:picLocks noGrp="1" noChangeAspect="1"/>
          </p:cNvPicPr>
          <p:nvPr>
            <p:ph idx="1"/>
          </p:nvPr>
        </p:nvPicPr>
        <p:blipFill>
          <a:blip r:embed="rId2"/>
          <a:stretch>
            <a:fillRect/>
          </a:stretch>
        </p:blipFill>
        <p:spPr>
          <a:xfrm>
            <a:off x="677863" y="2877445"/>
            <a:ext cx="8596312" cy="2447723"/>
          </a:xfrm>
        </p:spPr>
      </p:pic>
    </p:spTree>
    <p:extLst>
      <p:ext uri="{BB962C8B-B14F-4D97-AF65-F5344CB8AC3E}">
        <p14:creationId xmlns:p14="http://schemas.microsoft.com/office/powerpoint/2010/main" val="8662965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752875-BD8C-7DDB-7929-3DDCE3DD7410}"/>
              </a:ext>
            </a:extLst>
          </p:cNvPr>
          <p:cNvSpPr>
            <a:spLocks noGrp="1"/>
          </p:cNvSpPr>
          <p:nvPr>
            <p:ph type="title"/>
          </p:nvPr>
        </p:nvSpPr>
        <p:spPr/>
        <p:txBody>
          <a:bodyPr/>
          <a:lstStyle/>
          <a:p>
            <a:r>
              <a:rPr lang="en-US" dirty="0"/>
              <a:t>Stored Procedures (and Inline TVFs)</a:t>
            </a:r>
          </a:p>
        </p:txBody>
      </p:sp>
    </p:spTree>
    <p:extLst>
      <p:ext uri="{BB962C8B-B14F-4D97-AF65-F5344CB8AC3E}">
        <p14:creationId xmlns:p14="http://schemas.microsoft.com/office/powerpoint/2010/main" val="42676547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41114-9775-E7CD-B045-CB0584AE7424}"/>
              </a:ext>
            </a:extLst>
          </p:cNvPr>
          <p:cNvSpPr>
            <a:spLocks noGrp="1"/>
          </p:cNvSpPr>
          <p:nvPr>
            <p:ph type="title"/>
          </p:nvPr>
        </p:nvSpPr>
        <p:spPr/>
        <p:txBody>
          <a:bodyPr>
            <a:normAutofit/>
          </a:bodyPr>
          <a:lstStyle/>
          <a:p>
            <a:r>
              <a:rPr lang="en-US" sz="3200" dirty="0"/>
              <a:t>Overview Of Every Procedure and Function</a:t>
            </a:r>
          </a:p>
        </p:txBody>
      </p:sp>
      <p:pic>
        <p:nvPicPr>
          <p:cNvPr id="7" name="Content Placeholder 6">
            <a:extLst>
              <a:ext uri="{FF2B5EF4-FFF2-40B4-BE49-F238E27FC236}">
                <a16:creationId xmlns:a16="http://schemas.microsoft.com/office/drawing/2014/main" id="{FD082105-9650-5785-E646-5C570DD401C5}"/>
              </a:ext>
            </a:extLst>
          </p:cNvPr>
          <p:cNvPicPr>
            <a:picLocks noGrp="1" noChangeAspect="1"/>
          </p:cNvPicPr>
          <p:nvPr>
            <p:ph idx="1"/>
          </p:nvPr>
        </p:nvPicPr>
        <p:blipFill>
          <a:blip r:embed="rId2"/>
          <a:stretch>
            <a:fillRect/>
          </a:stretch>
        </p:blipFill>
        <p:spPr>
          <a:xfrm>
            <a:off x="662282" y="1930400"/>
            <a:ext cx="4511431" cy="3848433"/>
          </a:xfrm>
        </p:spPr>
      </p:pic>
      <p:pic>
        <p:nvPicPr>
          <p:cNvPr id="9" name="Picture 8">
            <a:extLst>
              <a:ext uri="{FF2B5EF4-FFF2-40B4-BE49-F238E27FC236}">
                <a16:creationId xmlns:a16="http://schemas.microsoft.com/office/drawing/2014/main" id="{DC853545-1E98-9111-DAA6-979FE6CA7DB2}"/>
              </a:ext>
            </a:extLst>
          </p:cNvPr>
          <p:cNvPicPr>
            <a:picLocks noChangeAspect="1"/>
          </p:cNvPicPr>
          <p:nvPr/>
        </p:nvPicPr>
        <p:blipFill>
          <a:blip r:embed="rId3"/>
          <a:stretch>
            <a:fillRect/>
          </a:stretch>
        </p:blipFill>
        <p:spPr>
          <a:xfrm>
            <a:off x="5379655" y="1930400"/>
            <a:ext cx="3909399" cy="2872989"/>
          </a:xfrm>
          <a:prstGeom prst="rect">
            <a:avLst/>
          </a:prstGeom>
        </p:spPr>
      </p:pic>
      <p:sp>
        <p:nvSpPr>
          <p:cNvPr id="10" name="TextBox 9">
            <a:extLst>
              <a:ext uri="{FF2B5EF4-FFF2-40B4-BE49-F238E27FC236}">
                <a16:creationId xmlns:a16="http://schemas.microsoft.com/office/drawing/2014/main" id="{733109CD-D208-86E1-AD58-B4AAAC04DD4B}"/>
              </a:ext>
            </a:extLst>
          </p:cNvPr>
          <p:cNvSpPr txBox="1"/>
          <p:nvPr/>
        </p:nvSpPr>
        <p:spPr>
          <a:xfrm>
            <a:off x="5379655" y="4855503"/>
            <a:ext cx="4163439" cy="923330"/>
          </a:xfrm>
          <a:prstGeom prst="rect">
            <a:avLst/>
          </a:prstGeom>
          <a:noFill/>
        </p:spPr>
        <p:txBody>
          <a:bodyPr wrap="square" rtlCol="0">
            <a:spAutoFit/>
          </a:bodyPr>
          <a:lstStyle/>
          <a:p>
            <a:r>
              <a:rPr lang="en-US" dirty="0"/>
              <a:t>Note: crossed out functions were in initial database backup, and thus were not made as part of the project</a:t>
            </a:r>
          </a:p>
        </p:txBody>
      </p:sp>
    </p:spTree>
    <p:extLst>
      <p:ext uri="{BB962C8B-B14F-4D97-AF65-F5344CB8AC3E}">
        <p14:creationId xmlns:p14="http://schemas.microsoft.com/office/powerpoint/2010/main" val="928510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9AEE-E11F-989A-0E4A-83F65CCFF6AC}"/>
              </a:ext>
            </a:extLst>
          </p:cNvPr>
          <p:cNvSpPr>
            <a:spLocks noGrp="1"/>
          </p:cNvSpPr>
          <p:nvPr>
            <p:ph type="title"/>
          </p:nvPr>
        </p:nvSpPr>
        <p:spPr/>
        <p:txBody>
          <a:bodyPr>
            <a:normAutofit/>
          </a:bodyPr>
          <a:lstStyle/>
          <a:p>
            <a:r>
              <a:rPr lang="en-US" sz="2800" dirty="0"/>
              <a:t>Relationship Between the Functions and Procedures</a:t>
            </a:r>
          </a:p>
        </p:txBody>
      </p:sp>
      <p:pic>
        <p:nvPicPr>
          <p:cNvPr id="5" name="Content Placeholder 4">
            <a:extLst>
              <a:ext uri="{FF2B5EF4-FFF2-40B4-BE49-F238E27FC236}">
                <a16:creationId xmlns:a16="http://schemas.microsoft.com/office/drawing/2014/main" id="{CE20680B-AEF3-1AA3-AA65-6D70AF615E4B}"/>
              </a:ext>
            </a:extLst>
          </p:cNvPr>
          <p:cNvPicPr>
            <a:picLocks noGrp="1" noChangeAspect="1"/>
          </p:cNvPicPr>
          <p:nvPr>
            <p:ph idx="1"/>
          </p:nvPr>
        </p:nvPicPr>
        <p:blipFill>
          <a:blip r:embed="rId2"/>
          <a:stretch>
            <a:fillRect/>
          </a:stretch>
        </p:blipFill>
        <p:spPr>
          <a:xfrm>
            <a:off x="1176769" y="2030455"/>
            <a:ext cx="7597798" cy="3596952"/>
          </a:xfrm>
        </p:spPr>
      </p:pic>
      <p:sp>
        <p:nvSpPr>
          <p:cNvPr id="6" name="TextBox 5">
            <a:extLst>
              <a:ext uri="{FF2B5EF4-FFF2-40B4-BE49-F238E27FC236}">
                <a16:creationId xmlns:a16="http://schemas.microsoft.com/office/drawing/2014/main" id="{EF048D95-920D-1409-C87F-F6DC875EE233}"/>
              </a:ext>
            </a:extLst>
          </p:cNvPr>
          <p:cNvSpPr txBox="1"/>
          <p:nvPr/>
        </p:nvSpPr>
        <p:spPr>
          <a:xfrm>
            <a:off x="1176768" y="5509736"/>
            <a:ext cx="8596667" cy="1200329"/>
          </a:xfrm>
          <a:prstGeom prst="rect">
            <a:avLst/>
          </a:prstGeom>
          <a:noFill/>
        </p:spPr>
        <p:txBody>
          <a:bodyPr wrap="square" rtlCol="0">
            <a:spAutoFit/>
          </a:bodyPr>
          <a:lstStyle/>
          <a:p>
            <a:r>
              <a:rPr lang="en-US" dirty="0"/>
              <a:t>• Each “Create” function is used in the corresponding “Load” procedure</a:t>
            </a:r>
            <a:br>
              <a:rPr lang="en-US" dirty="0"/>
            </a:br>
            <a:r>
              <a:rPr lang="en-US" dirty="0"/>
              <a:t>• The person who made the “Create” function also made the “Load” procedure.</a:t>
            </a:r>
            <a:br>
              <a:rPr lang="en-US" dirty="0"/>
            </a:br>
            <a:r>
              <a:rPr lang="en-US" dirty="0"/>
              <a:t>• Thus, the functions will be discussed in detail with the specific procedure breakdown</a:t>
            </a:r>
          </a:p>
        </p:txBody>
      </p:sp>
    </p:spTree>
    <p:extLst>
      <p:ext uri="{BB962C8B-B14F-4D97-AF65-F5344CB8AC3E}">
        <p14:creationId xmlns:p14="http://schemas.microsoft.com/office/powerpoint/2010/main" val="6860955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46CA7-3E5B-D93F-C296-304ED71589D6}"/>
              </a:ext>
            </a:extLst>
          </p:cNvPr>
          <p:cNvSpPr>
            <a:spLocks noGrp="1"/>
          </p:cNvSpPr>
          <p:nvPr>
            <p:ph type="title"/>
          </p:nvPr>
        </p:nvSpPr>
        <p:spPr>
          <a:xfrm>
            <a:off x="677334" y="609600"/>
            <a:ext cx="8596668" cy="732817"/>
          </a:xfrm>
        </p:spPr>
        <p:txBody>
          <a:bodyPr>
            <a:normAutofit/>
          </a:bodyPr>
          <a:lstStyle/>
          <a:p>
            <a:r>
              <a:rPr lang="en-US" sz="3400" dirty="0"/>
              <a:t>Breakdown of who Made Which Procedure</a:t>
            </a:r>
          </a:p>
        </p:txBody>
      </p:sp>
      <p:sp>
        <p:nvSpPr>
          <p:cNvPr id="3" name="Content Placeholder 2">
            <a:extLst>
              <a:ext uri="{FF2B5EF4-FFF2-40B4-BE49-F238E27FC236}">
                <a16:creationId xmlns:a16="http://schemas.microsoft.com/office/drawing/2014/main" id="{26116AED-4A56-EFFD-5173-8A75D1E942E7}"/>
              </a:ext>
            </a:extLst>
          </p:cNvPr>
          <p:cNvSpPr>
            <a:spLocks noGrp="1"/>
          </p:cNvSpPr>
          <p:nvPr>
            <p:ph idx="1"/>
          </p:nvPr>
        </p:nvSpPr>
        <p:spPr>
          <a:xfrm>
            <a:off x="0" y="1434289"/>
            <a:ext cx="6096000" cy="3244715"/>
          </a:xfrm>
        </p:spPr>
        <p:txBody>
          <a:bodyPr>
            <a:normAutofit fontScale="92500" lnSpcReduction="10000"/>
          </a:bodyPr>
          <a:lstStyle/>
          <a:p>
            <a:r>
              <a:rPr lang="en-US" b="1" u="sng" dirty="0"/>
              <a:t>Timothy </a:t>
            </a:r>
            <a:r>
              <a:rPr lang="en-US" b="1" u="sng" dirty="0" err="1"/>
              <a:t>Dakis</a:t>
            </a:r>
            <a:r>
              <a:rPr lang="en-US" b="1" u="sng" dirty="0"/>
              <a:t> (Adapted from Project 2 Procedures)</a:t>
            </a:r>
          </a:p>
          <a:p>
            <a:pPr lvl="1"/>
            <a:r>
              <a:rPr lang="en-US" dirty="0"/>
              <a:t>[Process] Schema:</a:t>
            </a:r>
          </a:p>
          <a:p>
            <a:pPr lvl="2"/>
            <a:r>
              <a:rPr lang="en-US" dirty="0"/>
              <a:t>[</a:t>
            </a:r>
            <a:r>
              <a:rPr lang="en-US" dirty="0" err="1"/>
              <a:t>usp_ShowWorkflowStep</a:t>
            </a:r>
            <a:r>
              <a:rPr lang="en-US" dirty="0"/>
              <a:t>]</a:t>
            </a:r>
          </a:p>
          <a:p>
            <a:pPr lvl="2"/>
            <a:r>
              <a:rPr lang="en-US" dirty="0"/>
              <a:t>[</a:t>
            </a:r>
            <a:r>
              <a:rPr lang="en-US" dirty="0" err="1"/>
              <a:t>usp_TrackWorkFlows</a:t>
            </a:r>
            <a:r>
              <a:rPr lang="en-US" dirty="0"/>
              <a:t>]</a:t>
            </a:r>
          </a:p>
          <a:p>
            <a:pPr lvl="1"/>
            <a:r>
              <a:rPr lang="en-US" dirty="0"/>
              <a:t>[Project3Procedure] Schema:</a:t>
            </a:r>
          </a:p>
          <a:p>
            <a:pPr lvl="2"/>
            <a:r>
              <a:rPr lang="en-US" dirty="0"/>
              <a:t>[</a:t>
            </a:r>
            <a:r>
              <a:rPr lang="en-US" dirty="0" err="1"/>
              <a:t>LoadQueensCollegeScheduleDatabase</a:t>
            </a:r>
            <a:r>
              <a:rPr lang="en-US" dirty="0"/>
              <a:t>]</a:t>
            </a:r>
          </a:p>
          <a:p>
            <a:pPr lvl="2"/>
            <a:r>
              <a:rPr lang="en-US" dirty="0"/>
              <a:t>[</a:t>
            </a:r>
            <a:r>
              <a:rPr lang="en-US" dirty="0" err="1"/>
              <a:t>ShowTableStatusRowCount</a:t>
            </a:r>
            <a:r>
              <a:rPr lang="en-US" dirty="0"/>
              <a:t>]</a:t>
            </a:r>
          </a:p>
          <a:p>
            <a:pPr lvl="2"/>
            <a:r>
              <a:rPr lang="en-US" dirty="0"/>
              <a:t>[</a:t>
            </a:r>
            <a:r>
              <a:rPr lang="en-US" dirty="0" err="1"/>
              <a:t>TruncateQueensCollegeScheduleDatabase</a:t>
            </a:r>
            <a:r>
              <a:rPr lang="en-US" dirty="0"/>
              <a:t>]</a:t>
            </a:r>
          </a:p>
          <a:p>
            <a:pPr lvl="2"/>
            <a:r>
              <a:rPr lang="en-US" dirty="0"/>
              <a:t>[</a:t>
            </a:r>
            <a:r>
              <a:rPr lang="en-US" dirty="0" err="1"/>
              <a:t>usp_AddForeignKeysToQueensClassScheduleDatabase</a:t>
            </a:r>
            <a:r>
              <a:rPr lang="en-US" dirty="0"/>
              <a:t>]</a:t>
            </a:r>
          </a:p>
          <a:p>
            <a:pPr lvl="2"/>
            <a:r>
              <a:rPr lang="en-US" dirty="0"/>
              <a:t>[</a:t>
            </a:r>
            <a:r>
              <a:rPr lang="en-US" dirty="0" err="1"/>
              <a:t>usp_DropForeignKeysFromQueensClassScheduleDatabase</a:t>
            </a:r>
            <a:r>
              <a:rPr lang="en-US" dirty="0"/>
              <a:t>]</a:t>
            </a:r>
          </a:p>
        </p:txBody>
      </p:sp>
      <p:sp>
        <p:nvSpPr>
          <p:cNvPr id="4" name="Content Placeholder 2">
            <a:extLst>
              <a:ext uri="{FF2B5EF4-FFF2-40B4-BE49-F238E27FC236}">
                <a16:creationId xmlns:a16="http://schemas.microsoft.com/office/drawing/2014/main" id="{8AC0E35E-B54C-0E61-524A-FE43FDD9CC30}"/>
              </a:ext>
            </a:extLst>
          </p:cNvPr>
          <p:cNvSpPr txBox="1">
            <a:spLocks/>
          </p:cNvSpPr>
          <p:nvPr/>
        </p:nvSpPr>
        <p:spPr>
          <a:xfrm>
            <a:off x="6096000" y="1434289"/>
            <a:ext cx="6014936" cy="51707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u="sng" dirty="0" err="1"/>
              <a:t>Mikhaiel</a:t>
            </a:r>
            <a:r>
              <a:rPr lang="en-US" b="1" u="sng" dirty="0"/>
              <a:t> Gomes</a:t>
            </a:r>
          </a:p>
          <a:p>
            <a:pPr lvl="1"/>
            <a:r>
              <a:rPr lang="en-US" dirty="0"/>
              <a:t>[Project3Procedure].[</a:t>
            </a:r>
            <a:r>
              <a:rPr lang="en-US" dirty="0" err="1"/>
              <a:t>usp_LoadBuildingLocation</a:t>
            </a:r>
            <a:r>
              <a:rPr lang="en-US" dirty="0"/>
              <a:t>]</a:t>
            </a:r>
          </a:p>
          <a:p>
            <a:pPr lvl="1"/>
            <a:r>
              <a:rPr lang="en-US" dirty="0"/>
              <a:t>[Project3Procedure].[</a:t>
            </a:r>
            <a:r>
              <a:rPr lang="en-US" dirty="0" err="1"/>
              <a:t>usp_LoadRoomLocation</a:t>
            </a:r>
            <a:r>
              <a:rPr lang="en-US" dirty="0"/>
              <a:t>]</a:t>
            </a:r>
          </a:p>
          <a:p>
            <a:r>
              <a:rPr lang="en-US" b="1" u="sng" dirty="0" err="1"/>
              <a:t>Shivanie</a:t>
            </a:r>
            <a:r>
              <a:rPr lang="en-US" b="1" u="sng" dirty="0"/>
              <a:t> </a:t>
            </a:r>
            <a:r>
              <a:rPr lang="en-US" b="1" u="sng" dirty="0" err="1"/>
              <a:t>Kemraj</a:t>
            </a:r>
            <a:endParaRPr lang="en-US" b="1" u="sng" dirty="0"/>
          </a:p>
          <a:p>
            <a:pPr lvl="1"/>
            <a:r>
              <a:rPr lang="en-US" dirty="0"/>
              <a:t>[Project3Procedure].[</a:t>
            </a:r>
            <a:r>
              <a:rPr lang="en-US" dirty="0" err="1"/>
              <a:t>usp_LoadModeOfInstruction</a:t>
            </a:r>
            <a:r>
              <a:rPr lang="en-US" dirty="0"/>
              <a:t>]</a:t>
            </a:r>
          </a:p>
          <a:p>
            <a:pPr lvl="1"/>
            <a:r>
              <a:rPr lang="en-US" dirty="0"/>
              <a:t>[Project3Procedure].[</a:t>
            </a:r>
            <a:r>
              <a:rPr lang="en-US" dirty="0" err="1"/>
              <a:t>usp_LoadClassModeOfInstruction</a:t>
            </a:r>
            <a:r>
              <a:rPr lang="en-US" dirty="0"/>
              <a:t>]</a:t>
            </a:r>
          </a:p>
          <a:p>
            <a:r>
              <a:rPr lang="en-US" b="1" u="sng" dirty="0"/>
              <a:t>Konrad Rakowski</a:t>
            </a:r>
          </a:p>
          <a:p>
            <a:pPr lvl="1"/>
            <a:r>
              <a:rPr lang="en-US" dirty="0"/>
              <a:t>[Project3Procedure].[</a:t>
            </a:r>
            <a:r>
              <a:rPr lang="en-US" dirty="0" err="1"/>
              <a:t>usp_LoadDepartment</a:t>
            </a:r>
            <a:r>
              <a:rPr lang="en-US" dirty="0"/>
              <a:t>]</a:t>
            </a:r>
          </a:p>
          <a:p>
            <a:pPr lvl="1"/>
            <a:r>
              <a:rPr lang="en-US" dirty="0"/>
              <a:t>[Project3Procedure].[</a:t>
            </a:r>
            <a:r>
              <a:rPr lang="en-US" dirty="0" err="1"/>
              <a:t>usp_LoadCourse</a:t>
            </a:r>
            <a:r>
              <a:rPr lang="en-US" dirty="0"/>
              <a:t>]</a:t>
            </a:r>
          </a:p>
          <a:p>
            <a:r>
              <a:rPr lang="en-US" b="1" u="sng" dirty="0"/>
              <a:t>Kevin Tang</a:t>
            </a:r>
          </a:p>
          <a:p>
            <a:pPr lvl="1"/>
            <a:r>
              <a:rPr lang="en-US" dirty="0"/>
              <a:t>[Project3Procedure].[</a:t>
            </a:r>
            <a:r>
              <a:rPr lang="en-US" dirty="0" err="1"/>
              <a:t>usp_LoadDay</a:t>
            </a:r>
            <a:r>
              <a:rPr lang="en-US" dirty="0"/>
              <a:t>]</a:t>
            </a:r>
          </a:p>
          <a:p>
            <a:pPr lvl="1"/>
            <a:r>
              <a:rPr lang="en-US" dirty="0"/>
              <a:t>[Project3Procedure].[</a:t>
            </a:r>
            <a:r>
              <a:rPr lang="en-US" dirty="0" err="1"/>
              <a:t>usp_LoadInstructor</a:t>
            </a:r>
            <a:r>
              <a:rPr lang="en-US" dirty="0"/>
              <a:t>]</a:t>
            </a:r>
          </a:p>
          <a:p>
            <a:pPr lvl="1"/>
            <a:endParaRPr lang="en-US" dirty="0"/>
          </a:p>
        </p:txBody>
      </p:sp>
      <p:sp>
        <p:nvSpPr>
          <p:cNvPr id="5" name="Content Placeholder 2">
            <a:extLst>
              <a:ext uri="{FF2B5EF4-FFF2-40B4-BE49-F238E27FC236}">
                <a16:creationId xmlns:a16="http://schemas.microsoft.com/office/drawing/2014/main" id="{4DC87447-F28C-E29D-FCE3-9DFFFFAE7F2A}"/>
              </a:ext>
            </a:extLst>
          </p:cNvPr>
          <p:cNvSpPr txBox="1">
            <a:spLocks/>
          </p:cNvSpPr>
          <p:nvPr/>
        </p:nvSpPr>
        <p:spPr>
          <a:xfrm>
            <a:off x="0" y="4659550"/>
            <a:ext cx="6096000" cy="219845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u="sng" dirty="0"/>
              <a:t>Timothy </a:t>
            </a:r>
            <a:r>
              <a:rPr lang="en-US" b="1" u="sng" dirty="0" err="1"/>
              <a:t>Dakis</a:t>
            </a:r>
            <a:r>
              <a:rPr lang="en-US" b="1" u="sng" dirty="0"/>
              <a:t> (Made for Project 3)</a:t>
            </a:r>
          </a:p>
          <a:p>
            <a:pPr lvl="1"/>
            <a:r>
              <a:rPr lang="en-US" dirty="0"/>
              <a:t>[Project3Procedure].[</a:t>
            </a:r>
            <a:r>
              <a:rPr lang="en-US" dirty="0" err="1"/>
              <a:t>usp_CleanFileUpload</a:t>
            </a:r>
            <a:r>
              <a:rPr lang="en-US" dirty="0"/>
              <a:t>]</a:t>
            </a:r>
          </a:p>
          <a:p>
            <a:pPr lvl="1"/>
            <a:r>
              <a:rPr lang="en-US" dirty="0"/>
              <a:t>[Project3Procedure].[</a:t>
            </a:r>
            <a:r>
              <a:rPr lang="en-US" dirty="0" err="1"/>
              <a:t>usp_LoadClass</a:t>
            </a:r>
            <a:r>
              <a:rPr lang="en-US" dirty="0"/>
              <a:t>]</a:t>
            </a:r>
          </a:p>
          <a:p>
            <a:pPr lvl="1"/>
            <a:r>
              <a:rPr lang="en-US" dirty="0"/>
              <a:t>[Project3Procedure].[</a:t>
            </a:r>
            <a:r>
              <a:rPr lang="en-US" dirty="0" err="1"/>
              <a:t>usp_LoadClassDay</a:t>
            </a:r>
            <a:r>
              <a:rPr lang="en-US" dirty="0"/>
              <a:t>]</a:t>
            </a:r>
          </a:p>
          <a:p>
            <a:pPr lvl="1"/>
            <a:r>
              <a:rPr lang="en-US" dirty="0"/>
              <a:t>[Project3Procedure].[</a:t>
            </a:r>
            <a:r>
              <a:rPr lang="en-US" dirty="0" err="1"/>
              <a:t>usp_LoadDepartmentInstructor</a:t>
            </a:r>
            <a:r>
              <a:rPr lang="en-US" dirty="0"/>
              <a:t>]</a:t>
            </a:r>
          </a:p>
          <a:p>
            <a:pPr lvl="1"/>
            <a:r>
              <a:rPr lang="en-US" dirty="0"/>
              <a:t>[Project3Procedure].[</a:t>
            </a:r>
            <a:r>
              <a:rPr lang="en-US" dirty="0" err="1"/>
              <a:t>usp_LoadClassRoomLocation</a:t>
            </a:r>
            <a:r>
              <a:rPr lang="en-US" dirty="0"/>
              <a:t>]</a:t>
            </a:r>
          </a:p>
          <a:p>
            <a:pPr lvl="1"/>
            <a:r>
              <a:rPr lang="en-US" dirty="0"/>
              <a:t>[Project3Procedure].[</a:t>
            </a:r>
            <a:r>
              <a:rPr lang="en-US" dirty="0" err="1"/>
              <a:t>usp_LoadInstructorClass</a:t>
            </a:r>
            <a:r>
              <a:rPr lang="en-US" dirty="0"/>
              <a:t>]</a:t>
            </a:r>
          </a:p>
        </p:txBody>
      </p:sp>
    </p:spTree>
    <p:extLst>
      <p:ext uri="{BB962C8B-B14F-4D97-AF65-F5344CB8AC3E}">
        <p14:creationId xmlns:p14="http://schemas.microsoft.com/office/powerpoint/2010/main" val="3870107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584D-0A5A-46EB-B437-801A4D6C209E}"/>
              </a:ext>
            </a:extLst>
          </p:cNvPr>
          <p:cNvSpPr>
            <a:spLocks noGrp="1"/>
          </p:cNvSpPr>
          <p:nvPr>
            <p:ph type="title"/>
          </p:nvPr>
        </p:nvSpPr>
        <p:spPr/>
        <p:txBody>
          <a:bodyPr/>
          <a:lstStyle/>
          <a:p>
            <a:r>
              <a:rPr lang="en-US" dirty="0"/>
              <a:t>Group Assistance</a:t>
            </a:r>
          </a:p>
        </p:txBody>
      </p:sp>
      <p:sp>
        <p:nvSpPr>
          <p:cNvPr id="3" name="Content Placeholder 2">
            <a:extLst>
              <a:ext uri="{FF2B5EF4-FFF2-40B4-BE49-F238E27FC236}">
                <a16:creationId xmlns:a16="http://schemas.microsoft.com/office/drawing/2014/main" id="{AFE3C569-86E4-4B7B-B6B4-38EF8D5F06D2}"/>
              </a:ext>
            </a:extLst>
          </p:cNvPr>
          <p:cNvSpPr>
            <a:spLocks noGrp="1"/>
          </p:cNvSpPr>
          <p:nvPr>
            <p:ph idx="1"/>
          </p:nvPr>
        </p:nvSpPr>
        <p:spPr>
          <a:xfrm>
            <a:off x="677334" y="2160589"/>
            <a:ext cx="8596668" cy="1320801"/>
          </a:xfrm>
        </p:spPr>
        <p:txBody>
          <a:bodyPr>
            <a:normAutofit/>
          </a:bodyPr>
          <a:lstStyle/>
          <a:p>
            <a:r>
              <a:rPr lang="en-US" dirty="0"/>
              <a:t>Assisted in making queries / functions when faced issues</a:t>
            </a:r>
          </a:p>
          <a:p>
            <a:r>
              <a:rPr lang="en-US" dirty="0"/>
              <a:t>Assisted in understanding why the database was designed the way it was</a:t>
            </a:r>
          </a:p>
          <a:p>
            <a:r>
              <a:rPr lang="en-US" dirty="0"/>
              <a:t>Assisted in explaining how the procedures and functions are related</a:t>
            </a:r>
          </a:p>
        </p:txBody>
      </p:sp>
      <p:pic>
        <p:nvPicPr>
          <p:cNvPr id="6146" name="Picture 2">
            <a:extLst>
              <a:ext uri="{FF2B5EF4-FFF2-40B4-BE49-F238E27FC236}">
                <a16:creationId xmlns:a16="http://schemas.microsoft.com/office/drawing/2014/main" id="{0F3AB304-5BD0-6291-04C7-730C6F6D9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3398558"/>
            <a:ext cx="7192343" cy="34594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A9FDEB-195E-4F29-8B1F-AD52675FD7B4}"/>
              </a:ext>
            </a:extLst>
          </p:cNvPr>
          <p:cNvSpPr txBox="1"/>
          <p:nvPr/>
        </p:nvSpPr>
        <p:spPr>
          <a:xfrm>
            <a:off x="7869677" y="4119194"/>
            <a:ext cx="3061330" cy="1200329"/>
          </a:xfrm>
          <a:prstGeom prst="rect">
            <a:avLst/>
          </a:prstGeom>
          <a:noFill/>
        </p:spPr>
        <p:txBody>
          <a:bodyPr wrap="square" rtlCol="0">
            <a:spAutoFit/>
          </a:bodyPr>
          <a:lstStyle/>
          <a:p>
            <a:r>
              <a:rPr lang="en-US" dirty="0"/>
              <a:t>A diagram made in order to aid in explaining how the procedures and functions were related</a:t>
            </a:r>
          </a:p>
        </p:txBody>
      </p:sp>
    </p:spTree>
    <p:extLst>
      <p:ext uri="{BB962C8B-B14F-4D97-AF65-F5344CB8AC3E}">
        <p14:creationId xmlns:p14="http://schemas.microsoft.com/office/powerpoint/2010/main" val="13336979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1B9B1-F684-F709-D100-FC04BDD159DA}"/>
              </a:ext>
            </a:extLst>
          </p:cNvPr>
          <p:cNvSpPr>
            <a:spLocks noGrp="1"/>
          </p:cNvSpPr>
          <p:nvPr>
            <p:ph type="title"/>
          </p:nvPr>
        </p:nvSpPr>
        <p:spPr/>
        <p:txBody>
          <a:bodyPr/>
          <a:lstStyle/>
          <a:p>
            <a:r>
              <a:rPr lang="en-US" dirty="0"/>
              <a:t>Timothy </a:t>
            </a:r>
            <a:r>
              <a:rPr lang="en-US" dirty="0" err="1"/>
              <a:t>Dakis</a:t>
            </a:r>
            <a:r>
              <a:rPr lang="en-US" dirty="0"/>
              <a:t>’ Procedures</a:t>
            </a:r>
          </a:p>
        </p:txBody>
      </p:sp>
    </p:spTree>
    <p:extLst>
      <p:ext uri="{BB962C8B-B14F-4D97-AF65-F5344CB8AC3E}">
        <p14:creationId xmlns:p14="http://schemas.microsoft.com/office/powerpoint/2010/main" val="12798019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E76050-1B00-249E-0CFB-6EACC68C8E47}"/>
              </a:ext>
            </a:extLst>
          </p:cNvPr>
          <p:cNvSpPr>
            <a:spLocks noGrp="1"/>
          </p:cNvSpPr>
          <p:nvPr>
            <p:ph type="title"/>
          </p:nvPr>
        </p:nvSpPr>
        <p:spPr/>
        <p:txBody>
          <a:bodyPr/>
          <a:lstStyle/>
          <a:p>
            <a:r>
              <a:rPr lang="en-US" dirty="0"/>
              <a:t>Overview of Procedures</a:t>
            </a:r>
          </a:p>
        </p:txBody>
      </p:sp>
      <p:sp>
        <p:nvSpPr>
          <p:cNvPr id="5" name="Content Placeholder 4">
            <a:extLst>
              <a:ext uri="{FF2B5EF4-FFF2-40B4-BE49-F238E27FC236}">
                <a16:creationId xmlns:a16="http://schemas.microsoft.com/office/drawing/2014/main" id="{D1626D0B-946B-AF6D-CACD-13319BB570AB}"/>
              </a:ext>
            </a:extLst>
          </p:cNvPr>
          <p:cNvSpPr>
            <a:spLocks noGrp="1"/>
          </p:cNvSpPr>
          <p:nvPr>
            <p:ph idx="1"/>
          </p:nvPr>
        </p:nvSpPr>
        <p:spPr>
          <a:xfrm>
            <a:off x="677334" y="1488613"/>
            <a:ext cx="8596668" cy="5087285"/>
          </a:xfrm>
        </p:spPr>
        <p:txBody>
          <a:bodyPr>
            <a:normAutofit fontScale="92500" lnSpcReduction="20000"/>
          </a:bodyPr>
          <a:lstStyle/>
          <a:p>
            <a:r>
              <a:rPr lang="en-US" dirty="0"/>
              <a:t>Procedures Adapted from Project 2:</a:t>
            </a:r>
          </a:p>
          <a:p>
            <a:pPr lvl="1"/>
            <a:r>
              <a:rPr lang="en-US" dirty="0"/>
              <a:t>[Process].[</a:t>
            </a:r>
            <a:r>
              <a:rPr lang="en-US" dirty="0" err="1"/>
              <a:t>usp_ShowWorkflowStep</a:t>
            </a:r>
            <a:r>
              <a:rPr lang="en-US" dirty="0"/>
              <a:t>]</a:t>
            </a:r>
          </a:p>
          <a:p>
            <a:pPr lvl="1"/>
            <a:r>
              <a:rPr lang="en-US" dirty="0"/>
              <a:t>[Process].[</a:t>
            </a:r>
            <a:r>
              <a:rPr lang="en-US" dirty="0" err="1"/>
              <a:t>usp_TrackWorkFlows</a:t>
            </a:r>
            <a:r>
              <a:rPr lang="en-US" dirty="0"/>
              <a:t>]</a:t>
            </a:r>
          </a:p>
          <a:p>
            <a:pPr lvl="1"/>
            <a:r>
              <a:rPr lang="en-US" dirty="0"/>
              <a:t>[Project3Procedure].[</a:t>
            </a:r>
            <a:r>
              <a:rPr lang="en-US" dirty="0" err="1"/>
              <a:t>LoadQueensCollegeScheduleDatabase</a:t>
            </a:r>
            <a:r>
              <a:rPr lang="en-US" dirty="0"/>
              <a:t>]</a:t>
            </a:r>
          </a:p>
          <a:p>
            <a:pPr lvl="1"/>
            <a:r>
              <a:rPr lang="en-US" dirty="0"/>
              <a:t>[Project3Procedure].[</a:t>
            </a:r>
            <a:r>
              <a:rPr lang="en-US" dirty="0" err="1"/>
              <a:t>ShowTableStatusRowCount</a:t>
            </a:r>
            <a:r>
              <a:rPr lang="en-US" dirty="0"/>
              <a:t>]</a:t>
            </a:r>
          </a:p>
          <a:p>
            <a:pPr lvl="1"/>
            <a:r>
              <a:rPr lang="en-US" dirty="0"/>
              <a:t>[Project3Procedure].[</a:t>
            </a:r>
            <a:r>
              <a:rPr lang="en-US" dirty="0" err="1"/>
              <a:t>TruncateQueensCollegeScheduleDatabase</a:t>
            </a:r>
            <a:r>
              <a:rPr lang="en-US" dirty="0"/>
              <a:t>]</a:t>
            </a:r>
          </a:p>
          <a:p>
            <a:pPr lvl="1"/>
            <a:r>
              <a:rPr lang="en-US" dirty="0"/>
              <a:t>[Project3Procedure].[</a:t>
            </a:r>
            <a:r>
              <a:rPr lang="en-US" dirty="0" err="1"/>
              <a:t>usp_AddForeignKeysToQueensClassScheduleDatabase</a:t>
            </a:r>
            <a:r>
              <a:rPr lang="en-US" dirty="0"/>
              <a:t>]</a:t>
            </a:r>
          </a:p>
          <a:p>
            <a:pPr lvl="1"/>
            <a:r>
              <a:rPr lang="en-US" dirty="0"/>
              <a:t>[Project3Procedure].[</a:t>
            </a:r>
            <a:r>
              <a:rPr lang="en-US" dirty="0" err="1"/>
              <a:t>usp_DropForeignKeysFromQueensClassScheduleDatabase</a:t>
            </a:r>
            <a:r>
              <a:rPr lang="en-US" dirty="0"/>
              <a:t>]</a:t>
            </a:r>
          </a:p>
          <a:p>
            <a:endParaRPr lang="en-US" dirty="0"/>
          </a:p>
          <a:p>
            <a:r>
              <a:rPr lang="en-US" dirty="0"/>
              <a:t>Procedures Made for Project 3:</a:t>
            </a:r>
          </a:p>
          <a:p>
            <a:pPr lvl="1"/>
            <a:r>
              <a:rPr lang="en-US" dirty="0"/>
              <a:t>[Project3Procedure].[</a:t>
            </a:r>
            <a:r>
              <a:rPr lang="en-US" dirty="0" err="1"/>
              <a:t>usp_CleanFileUpload</a:t>
            </a:r>
            <a:r>
              <a:rPr lang="en-US" dirty="0"/>
              <a:t>]</a:t>
            </a:r>
          </a:p>
          <a:p>
            <a:pPr lvl="1"/>
            <a:r>
              <a:rPr lang="en-US" dirty="0"/>
              <a:t>[Project3Procedure].[</a:t>
            </a:r>
            <a:r>
              <a:rPr lang="en-US" dirty="0" err="1"/>
              <a:t>usp_LoadClass</a:t>
            </a:r>
            <a:r>
              <a:rPr lang="en-US" dirty="0"/>
              <a:t>]</a:t>
            </a:r>
          </a:p>
          <a:p>
            <a:pPr lvl="1"/>
            <a:r>
              <a:rPr lang="en-US" dirty="0"/>
              <a:t>[Project3Procedure].[</a:t>
            </a:r>
            <a:r>
              <a:rPr lang="en-US" dirty="0" err="1"/>
              <a:t>usp_LoadClassDay</a:t>
            </a:r>
            <a:r>
              <a:rPr lang="en-US" dirty="0"/>
              <a:t>]</a:t>
            </a:r>
          </a:p>
          <a:p>
            <a:pPr lvl="1"/>
            <a:r>
              <a:rPr lang="en-US" dirty="0"/>
              <a:t>[Project3Procedure].[</a:t>
            </a:r>
            <a:r>
              <a:rPr lang="en-US" dirty="0" err="1"/>
              <a:t>usp_LoadDepartmentInstructor</a:t>
            </a:r>
            <a:r>
              <a:rPr lang="en-US" dirty="0"/>
              <a:t>]</a:t>
            </a:r>
          </a:p>
          <a:p>
            <a:pPr lvl="1"/>
            <a:r>
              <a:rPr lang="en-US" dirty="0"/>
              <a:t>[Project3Procedure].[</a:t>
            </a:r>
            <a:r>
              <a:rPr lang="en-US" dirty="0" err="1"/>
              <a:t>usp_LoadClassRoomLocation</a:t>
            </a:r>
            <a:r>
              <a:rPr lang="en-US" dirty="0"/>
              <a:t>]</a:t>
            </a:r>
          </a:p>
          <a:p>
            <a:pPr lvl="1"/>
            <a:r>
              <a:rPr lang="en-US" dirty="0"/>
              <a:t>[Project3Procedure].[</a:t>
            </a:r>
            <a:r>
              <a:rPr lang="en-US" dirty="0" err="1"/>
              <a:t>usp_LoadInstructorClass</a:t>
            </a:r>
            <a:r>
              <a:rPr lang="en-US" dirty="0"/>
              <a:t>]</a:t>
            </a:r>
          </a:p>
        </p:txBody>
      </p:sp>
    </p:spTree>
    <p:extLst>
      <p:ext uri="{BB962C8B-B14F-4D97-AF65-F5344CB8AC3E}">
        <p14:creationId xmlns:p14="http://schemas.microsoft.com/office/powerpoint/2010/main" val="15458768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6-AD0E-60A8-7D5A-29DB6B335D86}"/>
              </a:ext>
            </a:extLst>
          </p:cNvPr>
          <p:cNvSpPr>
            <a:spLocks noGrp="1"/>
          </p:cNvSpPr>
          <p:nvPr>
            <p:ph type="title"/>
          </p:nvPr>
        </p:nvSpPr>
        <p:spPr/>
        <p:txBody>
          <a:bodyPr/>
          <a:lstStyle/>
          <a:p>
            <a:r>
              <a:rPr lang="en-US" dirty="0"/>
              <a:t>[Process].[</a:t>
            </a:r>
            <a:r>
              <a:rPr lang="en-US" dirty="0" err="1"/>
              <a:t>usp_ShowWorkflowStep</a:t>
            </a:r>
            <a:r>
              <a:rPr lang="en-US" dirty="0"/>
              <a:t>]</a:t>
            </a:r>
          </a:p>
        </p:txBody>
      </p:sp>
      <p:pic>
        <p:nvPicPr>
          <p:cNvPr id="5" name="Content Placeholder 4">
            <a:extLst>
              <a:ext uri="{FF2B5EF4-FFF2-40B4-BE49-F238E27FC236}">
                <a16:creationId xmlns:a16="http://schemas.microsoft.com/office/drawing/2014/main" id="{FE11A742-502E-7276-23B9-118A4886C2E8}"/>
              </a:ext>
            </a:extLst>
          </p:cNvPr>
          <p:cNvPicPr>
            <a:picLocks noGrp="1" noChangeAspect="1"/>
          </p:cNvPicPr>
          <p:nvPr>
            <p:ph idx="1"/>
          </p:nvPr>
        </p:nvPicPr>
        <p:blipFill>
          <a:blip r:embed="rId2"/>
          <a:stretch>
            <a:fillRect/>
          </a:stretch>
        </p:blipFill>
        <p:spPr>
          <a:xfrm>
            <a:off x="2120630" y="2441071"/>
            <a:ext cx="5826868" cy="3387971"/>
          </a:xfrm>
        </p:spPr>
      </p:pic>
    </p:spTree>
    <p:extLst>
      <p:ext uri="{BB962C8B-B14F-4D97-AF65-F5344CB8AC3E}">
        <p14:creationId xmlns:p14="http://schemas.microsoft.com/office/powerpoint/2010/main" val="17689053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A929-C6F3-43ED-D37D-8D981741755C}"/>
              </a:ext>
            </a:extLst>
          </p:cNvPr>
          <p:cNvSpPr>
            <a:spLocks noGrp="1"/>
          </p:cNvSpPr>
          <p:nvPr>
            <p:ph type="title"/>
          </p:nvPr>
        </p:nvSpPr>
        <p:spPr/>
        <p:txBody>
          <a:bodyPr/>
          <a:lstStyle/>
          <a:p>
            <a:r>
              <a:rPr lang="en-US" dirty="0"/>
              <a:t>Output</a:t>
            </a:r>
          </a:p>
        </p:txBody>
      </p:sp>
      <p:pic>
        <p:nvPicPr>
          <p:cNvPr id="5" name="Content Placeholder 4">
            <a:extLst>
              <a:ext uri="{FF2B5EF4-FFF2-40B4-BE49-F238E27FC236}">
                <a16:creationId xmlns:a16="http://schemas.microsoft.com/office/drawing/2014/main" id="{D52446CF-8B14-BE45-BED8-655076402645}"/>
              </a:ext>
            </a:extLst>
          </p:cNvPr>
          <p:cNvPicPr>
            <a:picLocks noGrp="1" noChangeAspect="1"/>
          </p:cNvPicPr>
          <p:nvPr>
            <p:ph idx="1"/>
          </p:nvPr>
        </p:nvPicPr>
        <p:blipFill>
          <a:blip r:embed="rId2"/>
          <a:stretch>
            <a:fillRect/>
          </a:stretch>
        </p:blipFill>
        <p:spPr>
          <a:xfrm>
            <a:off x="563784" y="2743200"/>
            <a:ext cx="9222242" cy="2838648"/>
          </a:xfrm>
        </p:spPr>
      </p:pic>
    </p:spTree>
    <p:extLst>
      <p:ext uri="{BB962C8B-B14F-4D97-AF65-F5344CB8AC3E}">
        <p14:creationId xmlns:p14="http://schemas.microsoft.com/office/powerpoint/2010/main" val="8343492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D8E7-C942-7BB9-745F-6D787F58AB2A}"/>
              </a:ext>
            </a:extLst>
          </p:cNvPr>
          <p:cNvSpPr>
            <a:spLocks noGrp="1"/>
          </p:cNvSpPr>
          <p:nvPr>
            <p:ph type="title"/>
          </p:nvPr>
        </p:nvSpPr>
        <p:spPr/>
        <p:txBody>
          <a:bodyPr/>
          <a:lstStyle/>
          <a:p>
            <a:r>
              <a:rPr lang="en-US" dirty="0"/>
              <a:t>[Process].[</a:t>
            </a:r>
            <a:r>
              <a:rPr lang="en-US" dirty="0" err="1"/>
              <a:t>usp_TrackWorkFlows</a:t>
            </a:r>
            <a:r>
              <a:rPr lang="en-US" dirty="0"/>
              <a:t>]</a:t>
            </a:r>
          </a:p>
        </p:txBody>
      </p:sp>
      <p:pic>
        <p:nvPicPr>
          <p:cNvPr id="5" name="Content Placeholder 4">
            <a:extLst>
              <a:ext uri="{FF2B5EF4-FFF2-40B4-BE49-F238E27FC236}">
                <a16:creationId xmlns:a16="http://schemas.microsoft.com/office/drawing/2014/main" id="{E753C80C-978D-BB15-5BB5-D0395231A54F}"/>
              </a:ext>
            </a:extLst>
          </p:cNvPr>
          <p:cNvPicPr>
            <a:picLocks noGrp="1" noChangeAspect="1"/>
          </p:cNvPicPr>
          <p:nvPr>
            <p:ph idx="1"/>
          </p:nvPr>
        </p:nvPicPr>
        <p:blipFill>
          <a:blip r:embed="rId2"/>
          <a:stretch>
            <a:fillRect/>
          </a:stretch>
        </p:blipFill>
        <p:spPr>
          <a:xfrm>
            <a:off x="2106985" y="2160588"/>
            <a:ext cx="5738068" cy="3881437"/>
          </a:xfrm>
        </p:spPr>
      </p:pic>
    </p:spTree>
    <p:extLst>
      <p:ext uri="{BB962C8B-B14F-4D97-AF65-F5344CB8AC3E}">
        <p14:creationId xmlns:p14="http://schemas.microsoft.com/office/powerpoint/2010/main" val="28856617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C7D3-9E1F-1ADD-10B4-D9D31B2AA723}"/>
              </a:ext>
            </a:extLst>
          </p:cNvPr>
          <p:cNvSpPr>
            <a:spLocks noGrp="1"/>
          </p:cNvSpPr>
          <p:nvPr>
            <p:ph type="title"/>
          </p:nvPr>
        </p:nvSpPr>
        <p:spPr/>
        <p:txBody>
          <a:bodyPr>
            <a:normAutofit/>
          </a:bodyPr>
          <a:lstStyle/>
          <a:p>
            <a:r>
              <a:rPr lang="en-US" sz="2400" dirty="0"/>
              <a:t>[Project3Procedure].[</a:t>
            </a:r>
            <a:r>
              <a:rPr lang="en-US" sz="2400" dirty="0" err="1"/>
              <a:t>LoadQueensCollegeScheduleDatabase</a:t>
            </a:r>
            <a:r>
              <a:rPr lang="en-US" sz="2400" dirty="0"/>
              <a:t>]</a:t>
            </a:r>
          </a:p>
        </p:txBody>
      </p:sp>
      <p:pic>
        <p:nvPicPr>
          <p:cNvPr id="5" name="Content Placeholder 4">
            <a:extLst>
              <a:ext uri="{FF2B5EF4-FFF2-40B4-BE49-F238E27FC236}">
                <a16:creationId xmlns:a16="http://schemas.microsoft.com/office/drawing/2014/main" id="{8C64F8DB-5644-84B8-F81F-E086AE70F214}"/>
              </a:ext>
            </a:extLst>
          </p:cNvPr>
          <p:cNvPicPr>
            <a:picLocks noGrp="1" noChangeAspect="1"/>
          </p:cNvPicPr>
          <p:nvPr>
            <p:ph idx="1"/>
          </p:nvPr>
        </p:nvPicPr>
        <p:blipFill>
          <a:blip r:embed="rId2"/>
          <a:stretch>
            <a:fillRect/>
          </a:stretch>
        </p:blipFill>
        <p:spPr>
          <a:xfrm>
            <a:off x="68094" y="1716941"/>
            <a:ext cx="4834648" cy="4294434"/>
          </a:xfrm>
        </p:spPr>
      </p:pic>
      <p:pic>
        <p:nvPicPr>
          <p:cNvPr id="7" name="Picture 6">
            <a:extLst>
              <a:ext uri="{FF2B5EF4-FFF2-40B4-BE49-F238E27FC236}">
                <a16:creationId xmlns:a16="http://schemas.microsoft.com/office/drawing/2014/main" id="{D8E16468-8F4D-FFD6-2AD4-9A3E669F63DA}"/>
              </a:ext>
            </a:extLst>
          </p:cNvPr>
          <p:cNvPicPr>
            <a:picLocks noChangeAspect="1"/>
          </p:cNvPicPr>
          <p:nvPr/>
        </p:nvPicPr>
        <p:blipFill>
          <a:blip r:embed="rId3"/>
          <a:stretch>
            <a:fillRect/>
          </a:stretch>
        </p:blipFill>
        <p:spPr>
          <a:xfrm>
            <a:off x="4902742" y="2445968"/>
            <a:ext cx="7180486" cy="2667038"/>
          </a:xfrm>
          <a:prstGeom prst="rect">
            <a:avLst/>
          </a:prstGeom>
        </p:spPr>
      </p:pic>
    </p:spTree>
    <p:extLst>
      <p:ext uri="{BB962C8B-B14F-4D97-AF65-F5344CB8AC3E}">
        <p14:creationId xmlns:p14="http://schemas.microsoft.com/office/powerpoint/2010/main" val="15012323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17" name="Content Placeholder 16">
            <a:extLst>
              <a:ext uri="{FF2B5EF4-FFF2-40B4-BE49-F238E27FC236}">
                <a16:creationId xmlns:a16="http://schemas.microsoft.com/office/drawing/2014/main" id="{B3E2CAFA-A370-FFC9-FB64-250695171442}"/>
              </a:ext>
            </a:extLst>
          </p:cNvPr>
          <p:cNvPicPr>
            <a:picLocks noGrp="1" noChangeAspect="1"/>
          </p:cNvPicPr>
          <p:nvPr>
            <p:ph idx="1"/>
          </p:nvPr>
        </p:nvPicPr>
        <p:blipFill>
          <a:blip r:embed="rId2"/>
          <a:stretch>
            <a:fillRect/>
          </a:stretch>
        </p:blipFill>
        <p:spPr>
          <a:xfrm>
            <a:off x="677334" y="3429000"/>
            <a:ext cx="10662295" cy="478935"/>
          </a:xfrm>
        </p:spPr>
      </p:pic>
    </p:spTree>
    <p:extLst>
      <p:ext uri="{BB962C8B-B14F-4D97-AF65-F5344CB8AC3E}">
        <p14:creationId xmlns:p14="http://schemas.microsoft.com/office/powerpoint/2010/main" val="23133861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795F-CF6E-9503-E38B-A6BA12B8968C}"/>
              </a:ext>
            </a:extLst>
          </p:cNvPr>
          <p:cNvSpPr>
            <a:spLocks noGrp="1"/>
          </p:cNvSpPr>
          <p:nvPr>
            <p:ph type="title"/>
          </p:nvPr>
        </p:nvSpPr>
        <p:spPr/>
        <p:txBody>
          <a:bodyPr>
            <a:normAutofit/>
          </a:bodyPr>
          <a:lstStyle/>
          <a:p>
            <a:r>
              <a:rPr lang="en-US" sz="2800" dirty="0"/>
              <a:t>[Project3Procedure].[</a:t>
            </a:r>
            <a:r>
              <a:rPr lang="en-US" sz="2800" dirty="0" err="1"/>
              <a:t>ShowTableStatusRowCount</a:t>
            </a:r>
            <a:r>
              <a:rPr lang="en-US" sz="2800" dirty="0"/>
              <a:t>]</a:t>
            </a:r>
          </a:p>
        </p:txBody>
      </p:sp>
      <p:pic>
        <p:nvPicPr>
          <p:cNvPr id="5" name="Content Placeholder 4">
            <a:extLst>
              <a:ext uri="{FF2B5EF4-FFF2-40B4-BE49-F238E27FC236}">
                <a16:creationId xmlns:a16="http://schemas.microsoft.com/office/drawing/2014/main" id="{CA523313-AAFA-BFDC-1DA8-46783AB1C2F9}"/>
              </a:ext>
            </a:extLst>
          </p:cNvPr>
          <p:cNvPicPr>
            <a:picLocks noGrp="1" noChangeAspect="1"/>
          </p:cNvPicPr>
          <p:nvPr>
            <p:ph idx="1"/>
          </p:nvPr>
        </p:nvPicPr>
        <p:blipFill>
          <a:blip r:embed="rId2"/>
          <a:stretch>
            <a:fillRect/>
          </a:stretch>
        </p:blipFill>
        <p:spPr>
          <a:xfrm>
            <a:off x="141970" y="1249363"/>
            <a:ext cx="4888883" cy="3925751"/>
          </a:xfrm>
        </p:spPr>
      </p:pic>
      <p:pic>
        <p:nvPicPr>
          <p:cNvPr id="7" name="Picture 6">
            <a:extLst>
              <a:ext uri="{FF2B5EF4-FFF2-40B4-BE49-F238E27FC236}">
                <a16:creationId xmlns:a16="http://schemas.microsoft.com/office/drawing/2014/main" id="{D93FA928-65FD-F2D2-A595-FF8EC75CAC0F}"/>
              </a:ext>
            </a:extLst>
          </p:cNvPr>
          <p:cNvPicPr>
            <a:picLocks noChangeAspect="1"/>
          </p:cNvPicPr>
          <p:nvPr/>
        </p:nvPicPr>
        <p:blipFill>
          <a:blip r:embed="rId3"/>
          <a:stretch>
            <a:fillRect/>
          </a:stretch>
        </p:blipFill>
        <p:spPr>
          <a:xfrm>
            <a:off x="5130106" y="1218069"/>
            <a:ext cx="2230617" cy="3638146"/>
          </a:xfrm>
          <a:prstGeom prst="rect">
            <a:avLst/>
          </a:prstGeom>
        </p:spPr>
      </p:pic>
      <p:pic>
        <p:nvPicPr>
          <p:cNvPr id="9" name="Picture 8">
            <a:extLst>
              <a:ext uri="{FF2B5EF4-FFF2-40B4-BE49-F238E27FC236}">
                <a16:creationId xmlns:a16="http://schemas.microsoft.com/office/drawing/2014/main" id="{740D8B0C-CD5C-154B-FDB2-0DDE6E67BD86}"/>
              </a:ext>
            </a:extLst>
          </p:cNvPr>
          <p:cNvPicPr>
            <a:picLocks noChangeAspect="1"/>
          </p:cNvPicPr>
          <p:nvPr/>
        </p:nvPicPr>
        <p:blipFill rotWithShape="1">
          <a:blip r:embed="rId4"/>
          <a:srcRect l="610"/>
          <a:stretch/>
        </p:blipFill>
        <p:spPr>
          <a:xfrm>
            <a:off x="4975668" y="4824920"/>
            <a:ext cx="5811161" cy="1969389"/>
          </a:xfrm>
          <a:prstGeom prst="rect">
            <a:avLst/>
          </a:prstGeom>
        </p:spPr>
      </p:pic>
    </p:spTree>
    <p:extLst>
      <p:ext uri="{BB962C8B-B14F-4D97-AF65-F5344CB8AC3E}">
        <p14:creationId xmlns:p14="http://schemas.microsoft.com/office/powerpoint/2010/main" val="5774571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13" name="Content Placeholder 12">
            <a:extLst>
              <a:ext uri="{FF2B5EF4-FFF2-40B4-BE49-F238E27FC236}">
                <a16:creationId xmlns:a16="http://schemas.microsoft.com/office/drawing/2014/main" id="{BADD304B-276D-2831-580F-4987CCFEB43F}"/>
              </a:ext>
            </a:extLst>
          </p:cNvPr>
          <p:cNvPicPr>
            <a:picLocks noGrp="1" noChangeAspect="1"/>
          </p:cNvPicPr>
          <p:nvPr>
            <p:ph idx="1"/>
          </p:nvPr>
        </p:nvPicPr>
        <p:blipFill>
          <a:blip r:embed="rId2"/>
          <a:stretch>
            <a:fillRect/>
          </a:stretch>
        </p:blipFill>
        <p:spPr>
          <a:xfrm>
            <a:off x="677334" y="3429000"/>
            <a:ext cx="10868993" cy="698133"/>
          </a:xfrm>
        </p:spPr>
      </p:pic>
    </p:spTree>
    <p:extLst>
      <p:ext uri="{BB962C8B-B14F-4D97-AF65-F5344CB8AC3E}">
        <p14:creationId xmlns:p14="http://schemas.microsoft.com/office/powerpoint/2010/main" val="26470347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C3AC-70D4-79EF-C590-A01AD8803D38}"/>
              </a:ext>
            </a:extLst>
          </p:cNvPr>
          <p:cNvSpPr>
            <a:spLocks noGrp="1"/>
          </p:cNvSpPr>
          <p:nvPr>
            <p:ph type="title"/>
          </p:nvPr>
        </p:nvSpPr>
        <p:spPr/>
        <p:txBody>
          <a:bodyPr/>
          <a:lstStyle/>
          <a:p>
            <a:r>
              <a:rPr lang="en-US" dirty="0"/>
              <a:t>Output</a:t>
            </a:r>
          </a:p>
        </p:txBody>
      </p:sp>
      <p:pic>
        <p:nvPicPr>
          <p:cNvPr id="5" name="Content Placeholder 4">
            <a:extLst>
              <a:ext uri="{FF2B5EF4-FFF2-40B4-BE49-F238E27FC236}">
                <a16:creationId xmlns:a16="http://schemas.microsoft.com/office/drawing/2014/main" id="{4DA2C3A5-B14D-EEB9-64C8-D99BDEC5FBAA}"/>
              </a:ext>
            </a:extLst>
          </p:cNvPr>
          <p:cNvPicPr>
            <a:picLocks noGrp="1" noChangeAspect="1"/>
          </p:cNvPicPr>
          <p:nvPr>
            <p:ph idx="1"/>
          </p:nvPr>
        </p:nvPicPr>
        <p:blipFill>
          <a:blip r:embed="rId2"/>
          <a:stretch>
            <a:fillRect/>
          </a:stretch>
        </p:blipFill>
        <p:spPr>
          <a:xfrm>
            <a:off x="2558374" y="2700170"/>
            <a:ext cx="4891535" cy="2834867"/>
          </a:xfrm>
        </p:spPr>
      </p:pic>
    </p:spTree>
    <p:extLst>
      <p:ext uri="{BB962C8B-B14F-4D97-AF65-F5344CB8AC3E}">
        <p14:creationId xmlns:p14="http://schemas.microsoft.com/office/powerpoint/2010/main" val="772785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48ED6-88E7-4080-8762-DABB5D5CA3DB}"/>
              </a:ext>
            </a:extLst>
          </p:cNvPr>
          <p:cNvSpPr>
            <a:spLocks noGrp="1"/>
          </p:cNvSpPr>
          <p:nvPr>
            <p:ph type="title"/>
          </p:nvPr>
        </p:nvSpPr>
        <p:spPr/>
        <p:txBody>
          <a:bodyPr/>
          <a:lstStyle/>
          <a:p>
            <a:r>
              <a:rPr lang="en-US" dirty="0"/>
              <a:t>Use of </a:t>
            </a:r>
            <a:r>
              <a:rPr lang="en-US" dirty="0" err="1"/>
              <a:t>RedGate</a:t>
            </a:r>
            <a:endParaRPr lang="en-US" dirty="0"/>
          </a:p>
        </p:txBody>
      </p:sp>
    </p:spTree>
    <p:extLst>
      <p:ext uri="{BB962C8B-B14F-4D97-AF65-F5344CB8AC3E}">
        <p14:creationId xmlns:p14="http://schemas.microsoft.com/office/powerpoint/2010/main" val="3751394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C7D3-9E1F-1ADD-10B4-D9D31B2AA723}"/>
              </a:ext>
            </a:extLst>
          </p:cNvPr>
          <p:cNvSpPr>
            <a:spLocks noGrp="1"/>
          </p:cNvSpPr>
          <p:nvPr>
            <p:ph type="title"/>
          </p:nvPr>
        </p:nvSpPr>
        <p:spPr/>
        <p:txBody>
          <a:bodyPr>
            <a:normAutofit fontScale="90000"/>
          </a:bodyPr>
          <a:lstStyle/>
          <a:p>
            <a:r>
              <a:rPr lang="en-US" dirty="0"/>
              <a:t>[Project3Procedure].</a:t>
            </a:r>
            <a:br>
              <a:rPr lang="en-US" dirty="0"/>
            </a:br>
            <a:r>
              <a:rPr lang="en-US" dirty="0"/>
              <a:t>[</a:t>
            </a:r>
            <a:r>
              <a:rPr lang="en-US" dirty="0" err="1"/>
              <a:t>TruncateQueensCollegeScheduleDatabase</a:t>
            </a:r>
            <a:r>
              <a:rPr lang="en-US" dirty="0"/>
              <a:t>]</a:t>
            </a:r>
          </a:p>
        </p:txBody>
      </p:sp>
      <p:pic>
        <p:nvPicPr>
          <p:cNvPr id="8" name="Content Placeholder 7">
            <a:extLst>
              <a:ext uri="{FF2B5EF4-FFF2-40B4-BE49-F238E27FC236}">
                <a16:creationId xmlns:a16="http://schemas.microsoft.com/office/drawing/2014/main" id="{654B3599-848F-7A35-7CD3-E204C4B0026B}"/>
              </a:ext>
            </a:extLst>
          </p:cNvPr>
          <p:cNvPicPr>
            <a:picLocks noGrp="1" noChangeAspect="1"/>
          </p:cNvPicPr>
          <p:nvPr>
            <p:ph idx="1"/>
          </p:nvPr>
        </p:nvPicPr>
        <p:blipFill>
          <a:blip r:embed="rId2"/>
          <a:stretch>
            <a:fillRect/>
          </a:stretch>
        </p:blipFill>
        <p:spPr>
          <a:xfrm>
            <a:off x="2337727" y="2160588"/>
            <a:ext cx="5638954" cy="4147996"/>
          </a:xfrm>
        </p:spPr>
      </p:pic>
    </p:spTree>
    <p:extLst>
      <p:ext uri="{BB962C8B-B14F-4D97-AF65-F5344CB8AC3E}">
        <p14:creationId xmlns:p14="http://schemas.microsoft.com/office/powerpoint/2010/main" val="38262013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6" name="Content Placeholder 5">
            <a:extLst>
              <a:ext uri="{FF2B5EF4-FFF2-40B4-BE49-F238E27FC236}">
                <a16:creationId xmlns:a16="http://schemas.microsoft.com/office/drawing/2014/main" id="{39658C1B-CE6F-67F8-42B2-5EDDB9E0F338}"/>
              </a:ext>
            </a:extLst>
          </p:cNvPr>
          <p:cNvPicPr>
            <a:picLocks noGrp="1" noChangeAspect="1"/>
          </p:cNvPicPr>
          <p:nvPr>
            <p:ph idx="1"/>
          </p:nvPr>
        </p:nvPicPr>
        <p:blipFill>
          <a:blip r:embed="rId2"/>
          <a:stretch>
            <a:fillRect/>
          </a:stretch>
        </p:blipFill>
        <p:spPr>
          <a:xfrm>
            <a:off x="677689" y="3429000"/>
            <a:ext cx="10689727" cy="539885"/>
          </a:xfrm>
        </p:spPr>
      </p:pic>
    </p:spTree>
    <p:extLst>
      <p:ext uri="{BB962C8B-B14F-4D97-AF65-F5344CB8AC3E}">
        <p14:creationId xmlns:p14="http://schemas.microsoft.com/office/powerpoint/2010/main" val="28776447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F0F42-0BD8-0402-B5CA-0C9D708E5F4E}"/>
              </a:ext>
            </a:extLst>
          </p:cNvPr>
          <p:cNvSpPr>
            <a:spLocks noGrp="1"/>
          </p:cNvSpPr>
          <p:nvPr>
            <p:ph type="title"/>
          </p:nvPr>
        </p:nvSpPr>
        <p:spPr/>
        <p:txBody>
          <a:bodyPr>
            <a:noAutofit/>
          </a:bodyPr>
          <a:lstStyle/>
          <a:p>
            <a:r>
              <a:rPr lang="en-US" sz="2700" dirty="0"/>
              <a:t>[Project3Procedure].</a:t>
            </a:r>
            <a:br>
              <a:rPr lang="en-US" sz="2700" dirty="0"/>
            </a:br>
            <a:r>
              <a:rPr lang="en-US" sz="2700" dirty="0"/>
              <a:t>[</a:t>
            </a:r>
            <a:r>
              <a:rPr lang="en-US" sz="2700" dirty="0" err="1"/>
              <a:t>usp_AddForeignKeysToQueensClassScheduleDatabase</a:t>
            </a:r>
            <a:r>
              <a:rPr lang="en-US" sz="2700" dirty="0"/>
              <a:t>]</a:t>
            </a:r>
            <a:br>
              <a:rPr lang="en-US" sz="2700" dirty="0"/>
            </a:br>
            <a:r>
              <a:rPr lang="en-US" sz="2700" dirty="0"/>
              <a:t>(Part 1)</a:t>
            </a:r>
          </a:p>
        </p:txBody>
      </p:sp>
      <p:pic>
        <p:nvPicPr>
          <p:cNvPr id="5" name="Content Placeholder 4">
            <a:extLst>
              <a:ext uri="{FF2B5EF4-FFF2-40B4-BE49-F238E27FC236}">
                <a16:creationId xmlns:a16="http://schemas.microsoft.com/office/drawing/2014/main" id="{99584A48-F413-4797-34E1-B10FB20571C1}"/>
              </a:ext>
            </a:extLst>
          </p:cNvPr>
          <p:cNvPicPr>
            <a:picLocks noGrp="1" noChangeAspect="1"/>
          </p:cNvPicPr>
          <p:nvPr>
            <p:ph idx="1"/>
          </p:nvPr>
        </p:nvPicPr>
        <p:blipFill>
          <a:blip r:embed="rId2"/>
          <a:stretch>
            <a:fillRect/>
          </a:stretch>
        </p:blipFill>
        <p:spPr>
          <a:xfrm>
            <a:off x="677334" y="2277320"/>
            <a:ext cx="5086020" cy="3881437"/>
          </a:xfrm>
        </p:spPr>
      </p:pic>
      <p:pic>
        <p:nvPicPr>
          <p:cNvPr id="6" name="Content Placeholder 4">
            <a:extLst>
              <a:ext uri="{FF2B5EF4-FFF2-40B4-BE49-F238E27FC236}">
                <a16:creationId xmlns:a16="http://schemas.microsoft.com/office/drawing/2014/main" id="{EA322F39-BF00-34AE-2F5A-D25E3EEF4421}"/>
              </a:ext>
            </a:extLst>
          </p:cNvPr>
          <p:cNvPicPr>
            <a:picLocks noChangeAspect="1"/>
          </p:cNvPicPr>
          <p:nvPr/>
        </p:nvPicPr>
        <p:blipFill>
          <a:blip r:embed="rId3"/>
          <a:stretch>
            <a:fillRect/>
          </a:stretch>
        </p:blipFill>
        <p:spPr>
          <a:xfrm>
            <a:off x="6096000" y="2277319"/>
            <a:ext cx="3697380" cy="3881437"/>
          </a:xfrm>
          <a:prstGeom prst="rect">
            <a:avLst/>
          </a:prstGeom>
        </p:spPr>
      </p:pic>
    </p:spTree>
    <p:extLst>
      <p:ext uri="{BB962C8B-B14F-4D97-AF65-F5344CB8AC3E}">
        <p14:creationId xmlns:p14="http://schemas.microsoft.com/office/powerpoint/2010/main" val="12116338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5BB8-CBB2-138A-C97C-554F564BA96A}"/>
              </a:ext>
            </a:extLst>
          </p:cNvPr>
          <p:cNvSpPr>
            <a:spLocks noGrp="1"/>
          </p:cNvSpPr>
          <p:nvPr>
            <p:ph type="title"/>
          </p:nvPr>
        </p:nvSpPr>
        <p:spPr/>
        <p:txBody>
          <a:bodyPr/>
          <a:lstStyle/>
          <a:p>
            <a:r>
              <a:rPr lang="en-US" dirty="0"/>
              <a:t>Part 2</a:t>
            </a:r>
          </a:p>
        </p:txBody>
      </p:sp>
      <p:pic>
        <p:nvPicPr>
          <p:cNvPr id="9" name="Content Placeholder 8">
            <a:extLst>
              <a:ext uri="{FF2B5EF4-FFF2-40B4-BE49-F238E27FC236}">
                <a16:creationId xmlns:a16="http://schemas.microsoft.com/office/drawing/2014/main" id="{1F648CE1-96F7-B1D2-1EDA-2137A9C6A95E}"/>
              </a:ext>
            </a:extLst>
          </p:cNvPr>
          <p:cNvPicPr>
            <a:picLocks noGrp="1" noChangeAspect="1"/>
          </p:cNvPicPr>
          <p:nvPr>
            <p:ph idx="1"/>
          </p:nvPr>
        </p:nvPicPr>
        <p:blipFill>
          <a:blip r:embed="rId2"/>
          <a:stretch>
            <a:fillRect/>
          </a:stretch>
        </p:blipFill>
        <p:spPr>
          <a:xfrm>
            <a:off x="677334" y="2034128"/>
            <a:ext cx="4087034" cy="3881437"/>
          </a:xfrm>
        </p:spPr>
      </p:pic>
      <p:pic>
        <p:nvPicPr>
          <p:cNvPr id="11" name="Picture 10">
            <a:extLst>
              <a:ext uri="{FF2B5EF4-FFF2-40B4-BE49-F238E27FC236}">
                <a16:creationId xmlns:a16="http://schemas.microsoft.com/office/drawing/2014/main" id="{67870E36-C5F6-CCD3-2419-A82A7B24E1C8}"/>
              </a:ext>
            </a:extLst>
          </p:cNvPr>
          <p:cNvPicPr>
            <a:picLocks noChangeAspect="1"/>
          </p:cNvPicPr>
          <p:nvPr/>
        </p:nvPicPr>
        <p:blipFill>
          <a:blip r:embed="rId3"/>
          <a:stretch>
            <a:fillRect/>
          </a:stretch>
        </p:blipFill>
        <p:spPr>
          <a:xfrm>
            <a:off x="5396715" y="1923582"/>
            <a:ext cx="3795924" cy="3991983"/>
          </a:xfrm>
          <a:prstGeom prst="rect">
            <a:avLst/>
          </a:prstGeom>
        </p:spPr>
      </p:pic>
    </p:spTree>
    <p:extLst>
      <p:ext uri="{BB962C8B-B14F-4D97-AF65-F5344CB8AC3E}">
        <p14:creationId xmlns:p14="http://schemas.microsoft.com/office/powerpoint/2010/main" val="3858826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9F71-4381-7E5E-BFC3-4B588264C354}"/>
              </a:ext>
            </a:extLst>
          </p:cNvPr>
          <p:cNvSpPr>
            <a:spLocks noGrp="1"/>
          </p:cNvSpPr>
          <p:nvPr>
            <p:ph type="title"/>
          </p:nvPr>
        </p:nvSpPr>
        <p:spPr/>
        <p:txBody>
          <a:bodyPr/>
          <a:lstStyle/>
          <a:p>
            <a:r>
              <a:rPr lang="en-US" dirty="0"/>
              <a:t>Part 3</a:t>
            </a:r>
          </a:p>
        </p:txBody>
      </p:sp>
      <p:pic>
        <p:nvPicPr>
          <p:cNvPr id="5" name="Content Placeholder 4">
            <a:extLst>
              <a:ext uri="{FF2B5EF4-FFF2-40B4-BE49-F238E27FC236}">
                <a16:creationId xmlns:a16="http://schemas.microsoft.com/office/drawing/2014/main" id="{4218ABE3-56C3-E057-3F57-ABB0AB2D8040}"/>
              </a:ext>
            </a:extLst>
          </p:cNvPr>
          <p:cNvPicPr>
            <a:picLocks noGrp="1" noChangeAspect="1"/>
          </p:cNvPicPr>
          <p:nvPr>
            <p:ph idx="1"/>
          </p:nvPr>
        </p:nvPicPr>
        <p:blipFill>
          <a:blip r:embed="rId2"/>
          <a:stretch>
            <a:fillRect/>
          </a:stretch>
        </p:blipFill>
        <p:spPr>
          <a:xfrm>
            <a:off x="914207" y="3301137"/>
            <a:ext cx="8123624" cy="1600339"/>
          </a:xfrm>
        </p:spPr>
      </p:pic>
    </p:spTree>
    <p:extLst>
      <p:ext uri="{BB962C8B-B14F-4D97-AF65-F5344CB8AC3E}">
        <p14:creationId xmlns:p14="http://schemas.microsoft.com/office/powerpoint/2010/main" val="5820598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13" name="Content Placeholder 12">
            <a:extLst>
              <a:ext uri="{FF2B5EF4-FFF2-40B4-BE49-F238E27FC236}">
                <a16:creationId xmlns:a16="http://schemas.microsoft.com/office/drawing/2014/main" id="{A7B2C7ED-283F-88A9-73E9-A99E0D1D1EEF}"/>
              </a:ext>
            </a:extLst>
          </p:cNvPr>
          <p:cNvPicPr>
            <a:picLocks noGrp="1" noChangeAspect="1"/>
          </p:cNvPicPr>
          <p:nvPr>
            <p:ph idx="1"/>
          </p:nvPr>
        </p:nvPicPr>
        <p:blipFill>
          <a:blip r:embed="rId2"/>
          <a:stretch>
            <a:fillRect/>
          </a:stretch>
        </p:blipFill>
        <p:spPr>
          <a:xfrm>
            <a:off x="677334" y="3429000"/>
            <a:ext cx="10809357" cy="619916"/>
          </a:xfrm>
        </p:spPr>
      </p:pic>
    </p:spTree>
    <p:extLst>
      <p:ext uri="{BB962C8B-B14F-4D97-AF65-F5344CB8AC3E}">
        <p14:creationId xmlns:p14="http://schemas.microsoft.com/office/powerpoint/2010/main" val="36193942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B611-FF3B-F1DE-7774-2647D55E5E71}"/>
              </a:ext>
            </a:extLst>
          </p:cNvPr>
          <p:cNvSpPr>
            <a:spLocks noGrp="1"/>
          </p:cNvSpPr>
          <p:nvPr>
            <p:ph type="title"/>
          </p:nvPr>
        </p:nvSpPr>
        <p:spPr/>
        <p:txBody>
          <a:bodyPr>
            <a:noAutofit/>
          </a:bodyPr>
          <a:lstStyle/>
          <a:p>
            <a:r>
              <a:rPr lang="en-US" sz="2500" dirty="0"/>
              <a:t>[Project3Procedure].</a:t>
            </a:r>
            <a:br>
              <a:rPr lang="en-US" sz="2500" dirty="0"/>
            </a:br>
            <a:r>
              <a:rPr lang="en-US" sz="2500" dirty="0"/>
              <a:t>[</a:t>
            </a:r>
            <a:r>
              <a:rPr lang="en-US" sz="2500" dirty="0" err="1"/>
              <a:t>usp_DropForeignKeysFromQueensClassScheduleDatabase</a:t>
            </a:r>
            <a:r>
              <a:rPr lang="en-US" sz="2500" dirty="0"/>
              <a:t>]</a:t>
            </a:r>
          </a:p>
        </p:txBody>
      </p:sp>
      <p:pic>
        <p:nvPicPr>
          <p:cNvPr id="5" name="Content Placeholder 4">
            <a:extLst>
              <a:ext uri="{FF2B5EF4-FFF2-40B4-BE49-F238E27FC236}">
                <a16:creationId xmlns:a16="http://schemas.microsoft.com/office/drawing/2014/main" id="{17E50309-C7E6-6886-7173-A7DA7EE4A472}"/>
              </a:ext>
            </a:extLst>
          </p:cNvPr>
          <p:cNvPicPr>
            <a:picLocks noGrp="1" noChangeAspect="1"/>
          </p:cNvPicPr>
          <p:nvPr>
            <p:ph idx="1"/>
          </p:nvPr>
        </p:nvPicPr>
        <p:blipFill>
          <a:blip r:embed="rId2"/>
          <a:stretch>
            <a:fillRect/>
          </a:stretch>
        </p:blipFill>
        <p:spPr>
          <a:xfrm>
            <a:off x="677334" y="1595012"/>
            <a:ext cx="5093361" cy="3881437"/>
          </a:xfrm>
        </p:spPr>
      </p:pic>
      <p:pic>
        <p:nvPicPr>
          <p:cNvPr id="7" name="Picture 6">
            <a:extLst>
              <a:ext uri="{FF2B5EF4-FFF2-40B4-BE49-F238E27FC236}">
                <a16:creationId xmlns:a16="http://schemas.microsoft.com/office/drawing/2014/main" id="{2770B706-3623-951D-92A9-6504ADB0F6E6}"/>
              </a:ext>
            </a:extLst>
          </p:cNvPr>
          <p:cNvPicPr>
            <a:picLocks noChangeAspect="1"/>
          </p:cNvPicPr>
          <p:nvPr/>
        </p:nvPicPr>
        <p:blipFill>
          <a:blip r:embed="rId3"/>
          <a:stretch>
            <a:fillRect/>
          </a:stretch>
        </p:blipFill>
        <p:spPr>
          <a:xfrm>
            <a:off x="5660883" y="1595012"/>
            <a:ext cx="3413729" cy="3881437"/>
          </a:xfrm>
          <a:prstGeom prst="rect">
            <a:avLst/>
          </a:prstGeom>
        </p:spPr>
      </p:pic>
      <p:pic>
        <p:nvPicPr>
          <p:cNvPr id="9" name="Picture 8">
            <a:extLst>
              <a:ext uri="{FF2B5EF4-FFF2-40B4-BE49-F238E27FC236}">
                <a16:creationId xmlns:a16="http://schemas.microsoft.com/office/drawing/2014/main" id="{C1075037-831D-D973-D6DB-CE7D622B682A}"/>
              </a:ext>
            </a:extLst>
          </p:cNvPr>
          <p:cNvPicPr>
            <a:picLocks noChangeAspect="1"/>
          </p:cNvPicPr>
          <p:nvPr/>
        </p:nvPicPr>
        <p:blipFill rotWithShape="1">
          <a:blip r:embed="rId4"/>
          <a:srcRect/>
          <a:stretch/>
        </p:blipFill>
        <p:spPr>
          <a:xfrm>
            <a:off x="5660883" y="5583181"/>
            <a:ext cx="6321628" cy="1151523"/>
          </a:xfrm>
          <a:prstGeom prst="rect">
            <a:avLst/>
          </a:prstGeom>
        </p:spPr>
      </p:pic>
    </p:spTree>
    <p:extLst>
      <p:ext uri="{BB962C8B-B14F-4D97-AF65-F5344CB8AC3E}">
        <p14:creationId xmlns:p14="http://schemas.microsoft.com/office/powerpoint/2010/main" val="22658387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9" name="Content Placeholder 8">
            <a:extLst>
              <a:ext uri="{FF2B5EF4-FFF2-40B4-BE49-F238E27FC236}">
                <a16:creationId xmlns:a16="http://schemas.microsoft.com/office/drawing/2014/main" id="{6620F0C7-BBF0-7476-ADD9-52BCC2F50843}"/>
              </a:ext>
            </a:extLst>
          </p:cNvPr>
          <p:cNvPicPr>
            <a:picLocks noGrp="1" noChangeAspect="1"/>
          </p:cNvPicPr>
          <p:nvPr>
            <p:ph idx="1"/>
          </p:nvPr>
        </p:nvPicPr>
        <p:blipFill>
          <a:blip r:embed="rId2"/>
          <a:stretch>
            <a:fillRect/>
          </a:stretch>
        </p:blipFill>
        <p:spPr>
          <a:xfrm>
            <a:off x="677334" y="3429000"/>
            <a:ext cx="10377950" cy="578796"/>
          </a:xfrm>
        </p:spPr>
      </p:pic>
    </p:spTree>
    <p:extLst>
      <p:ext uri="{BB962C8B-B14F-4D97-AF65-F5344CB8AC3E}">
        <p14:creationId xmlns:p14="http://schemas.microsoft.com/office/powerpoint/2010/main" val="27855037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6C62E-4F10-5720-1DAB-624C83EA5BCD}"/>
              </a:ext>
            </a:extLst>
          </p:cNvPr>
          <p:cNvSpPr>
            <a:spLocks noGrp="1"/>
          </p:cNvSpPr>
          <p:nvPr>
            <p:ph type="title"/>
          </p:nvPr>
        </p:nvSpPr>
        <p:spPr/>
        <p:txBody>
          <a:bodyPr>
            <a:normAutofit/>
          </a:bodyPr>
          <a:lstStyle/>
          <a:p>
            <a:r>
              <a:rPr lang="en-US" sz="3200" dirty="0"/>
              <a:t>[Project3Procedure].[</a:t>
            </a:r>
            <a:r>
              <a:rPr lang="en-US" sz="3200" dirty="0" err="1"/>
              <a:t>usp_CleanFileUpload</a:t>
            </a:r>
            <a:r>
              <a:rPr lang="en-US" sz="3200" dirty="0"/>
              <a:t>]</a:t>
            </a:r>
            <a:br>
              <a:rPr lang="en-US" sz="3200" dirty="0"/>
            </a:br>
            <a:r>
              <a:rPr lang="en-US" sz="3200" dirty="0"/>
              <a:t>(Part 1)</a:t>
            </a:r>
          </a:p>
        </p:txBody>
      </p:sp>
      <p:pic>
        <p:nvPicPr>
          <p:cNvPr id="5" name="Content Placeholder 4">
            <a:extLst>
              <a:ext uri="{FF2B5EF4-FFF2-40B4-BE49-F238E27FC236}">
                <a16:creationId xmlns:a16="http://schemas.microsoft.com/office/drawing/2014/main" id="{61A6934E-14FC-BCBD-5B27-7767007AF0F2}"/>
              </a:ext>
            </a:extLst>
          </p:cNvPr>
          <p:cNvPicPr>
            <a:picLocks noGrp="1" noChangeAspect="1"/>
          </p:cNvPicPr>
          <p:nvPr>
            <p:ph idx="1"/>
          </p:nvPr>
        </p:nvPicPr>
        <p:blipFill>
          <a:blip r:embed="rId2"/>
          <a:stretch>
            <a:fillRect/>
          </a:stretch>
        </p:blipFill>
        <p:spPr>
          <a:xfrm>
            <a:off x="948500" y="2702915"/>
            <a:ext cx="8055038" cy="2796782"/>
          </a:xfrm>
        </p:spPr>
      </p:pic>
    </p:spTree>
    <p:extLst>
      <p:ext uri="{BB962C8B-B14F-4D97-AF65-F5344CB8AC3E}">
        <p14:creationId xmlns:p14="http://schemas.microsoft.com/office/powerpoint/2010/main" val="13069982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0A292-243A-9A54-9952-32740D8AE0FA}"/>
              </a:ext>
            </a:extLst>
          </p:cNvPr>
          <p:cNvSpPr>
            <a:spLocks noGrp="1"/>
          </p:cNvSpPr>
          <p:nvPr>
            <p:ph type="title"/>
          </p:nvPr>
        </p:nvSpPr>
        <p:spPr/>
        <p:txBody>
          <a:bodyPr/>
          <a:lstStyle/>
          <a:p>
            <a:r>
              <a:rPr lang="en-US" dirty="0"/>
              <a:t>Part 2</a:t>
            </a:r>
          </a:p>
        </p:txBody>
      </p:sp>
      <p:pic>
        <p:nvPicPr>
          <p:cNvPr id="11" name="Content Placeholder 10">
            <a:extLst>
              <a:ext uri="{FF2B5EF4-FFF2-40B4-BE49-F238E27FC236}">
                <a16:creationId xmlns:a16="http://schemas.microsoft.com/office/drawing/2014/main" id="{2A0B30B6-A0F8-F97D-1A90-EB00D04939F3}"/>
              </a:ext>
            </a:extLst>
          </p:cNvPr>
          <p:cNvPicPr>
            <a:picLocks noGrp="1" noChangeAspect="1"/>
          </p:cNvPicPr>
          <p:nvPr>
            <p:ph idx="1"/>
          </p:nvPr>
        </p:nvPicPr>
        <p:blipFill>
          <a:blip r:embed="rId2"/>
          <a:stretch>
            <a:fillRect/>
          </a:stretch>
        </p:blipFill>
        <p:spPr>
          <a:xfrm>
            <a:off x="93674" y="2205273"/>
            <a:ext cx="5090601" cy="3696020"/>
          </a:xfrm>
        </p:spPr>
      </p:pic>
      <p:pic>
        <p:nvPicPr>
          <p:cNvPr id="13" name="Picture 12">
            <a:extLst>
              <a:ext uri="{FF2B5EF4-FFF2-40B4-BE49-F238E27FC236}">
                <a16:creationId xmlns:a16="http://schemas.microsoft.com/office/drawing/2014/main" id="{CD5F537E-573A-DE80-0320-BA5E0BC1384D}"/>
              </a:ext>
            </a:extLst>
          </p:cNvPr>
          <p:cNvPicPr>
            <a:picLocks noChangeAspect="1"/>
          </p:cNvPicPr>
          <p:nvPr/>
        </p:nvPicPr>
        <p:blipFill>
          <a:blip r:embed="rId3"/>
          <a:stretch>
            <a:fillRect/>
          </a:stretch>
        </p:blipFill>
        <p:spPr>
          <a:xfrm>
            <a:off x="4975668" y="2367246"/>
            <a:ext cx="7148509" cy="3372074"/>
          </a:xfrm>
          <a:prstGeom prst="rect">
            <a:avLst/>
          </a:prstGeom>
        </p:spPr>
      </p:pic>
    </p:spTree>
    <p:extLst>
      <p:ext uri="{BB962C8B-B14F-4D97-AF65-F5344CB8AC3E}">
        <p14:creationId xmlns:p14="http://schemas.microsoft.com/office/powerpoint/2010/main" val="1613144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0A4F4A-8168-4B44-9C21-A1CB7EC53608}"/>
              </a:ext>
            </a:extLst>
          </p:cNvPr>
          <p:cNvSpPr>
            <a:spLocks noGrp="1"/>
          </p:cNvSpPr>
          <p:nvPr>
            <p:ph type="title"/>
          </p:nvPr>
        </p:nvSpPr>
        <p:spPr/>
        <p:txBody>
          <a:bodyPr/>
          <a:lstStyle/>
          <a:p>
            <a:r>
              <a:rPr lang="en-US" dirty="0"/>
              <a:t>How </a:t>
            </a:r>
            <a:r>
              <a:rPr lang="en-US" dirty="0" err="1"/>
              <a:t>RedGate</a:t>
            </a:r>
            <a:r>
              <a:rPr lang="en-US" dirty="0"/>
              <a:t> Assisted Us</a:t>
            </a:r>
          </a:p>
        </p:txBody>
      </p:sp>
      <p:sp>
        <p:nvSpPr>
          <p:cNvPr id="5" name="Content Placeholder 4">
            <a:extLst>
              <a:ext uri="{FF2B5EF4-FFF2-40B4-BE49-F238E27FC236}">
                <a16:creationId xmlns:a16="http://schemas.microsoft.com/office/drawing/2014/main" id="{BF5C69C5-14D3-4C1B-9A67-3E00A50ABE60}"/>
              </a:ext>
            </a:extLst>
          </p:cNvPr>
          <p:cNvSpPr>
            <a:spLocks noGrp="1"/>
          </p:cNvSpPr>
          <p:nvPr>
            <p:ph idx="1"/>
          </p:nvPr>
        </p:nvSpPr>
        <p:spPr>
          <a:xfrm>
            <a:off x="677334" y="2189772"/>
            <a:ext cx="8596668" cy="3880773"/>
          </a:xfrm>
        </p:spPr>
        <p:txBody>
          <a:bodyPr/>
          <a:lstStyle/>
          <a:p>
            <a:r>
              <a:rPr lang="en-US" dirty="0" err="1"/>
              <a:t>SQLPrompt</a:t>
            </a:r>
            <a:r>
              <a:rPr lang="en-US" dirty="0"/>
              <a:t>: Generally useful for auto-fill purposes, and giving default options for INNER JOINS</a:t>
            </a:r>
          </a:p>
          <a:p>
            <a:pPr lvl="1"/>
            <a:r>
              <a:rPr lang="en-US" dirty="0"/>
              <a:t>Also used it to automatically add [] around object names</a:t>
            </a:r>
          </a:p>
        </p:txBody>
      </p:sp>
    </p:spTree>
    <p:extLst>
      <p:ext uri="{BB962C8B-B14F-4D97-AF65-F5344CB8AC3E}">
        <p14:creationId xmlns:p14="http://schemas.microsoft.com/office/powerpoint/2010/main" val="364239668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4BA4-A478-9D13-FDEE-450DDEA113CD}"/>
              </a:ext>
            </a:extLst>
          </p:cNvPr>
          <p:cNvSpPr>
            <a:spLocks noGrp="1"/>
          </p:cNvSpPr>
          <p:nvPr>
            <p:ph type="title"/>
          </p:nvPr>
        </p:nvSpPr>
        <p:spPr/>
        <p:txBody>
          <a:bodyPr/>
          <a:lstStyle/>
          <a:p>
            <a:r>
              <a:rPr lang="en-US" dirty="0"/>
              <a:t>Part 3</a:t>
            </a:r>
          </a:p>
        </p:txBody>
      </p:sp>
      <p:pic>
        <p:nvPicPr>
          <p:cNvPr id="5" name="Content Placeholder 4">
            <a:extLst>
              <a:ext uri="{FF2B5EF4-FFF2-40B4-BE49-F238E27FC236}">
                <a16:creationId xmlns:a16="http://schemas.microsoft.com/office/drawing/2014/main" id="{4F9D888E-1F87-C789-EC31-5FCF72EC3339}"/>
              </a:ext>
            </a:extLst>
          </p:cNvPr>
          <p:cNvPicPr>
            <a:picLocks noGrp="1" noChangeAspect="1"/>
          </p:cNvPicPr>
          <p:nvPr>
            <p:ph idx="1"/>
          </p:nvPr>
        </p:nvPicPr>
        <p:blipFill>
          <a:blip r:embed="rId2"/>
          <a:stretch>
            <a:fillRect/>
          </a:stretch>
        </p:blipFill>
        <p:spPr>
          <a:xfrm>
            <a:off x="939981" y="2111950"/>
            <a:ext cx="4387711" cy="3881437"/>
          </a:xfrm>
        </p:spPr>
      </p:pic>
      <p:pic>
        <p:nvPicPr>
          <p:cNvPr id="7" name="Picture 6">
            <a:extLst>
              <a:ext uri="{FF2B5EF4-FFF2-40B4-BE49-F238E27FC236}">
                <a16:creationId xmlns:a16="http://schemas.microsoft.com/office/drawing/2014/main" id="{1B31C852-FCCA-5C14-42B9-B2B683C93150}"/>
              </a:ext>
            </a:extLst>
          </p:cNvPr>
          <p:cNvPicPr>
            <a:picLocks noChangeAspect="1"/>
          </p:cNvPicPr>
          <p:nvPr/>
        </p:nvPicPr>
        <p:blipFill>
          <a:blip r:embed="rId3"/>
          <a:stretch>
            <a:fillRect/>
          </a:stretch>
        </p:blipFill>
        <p:spPr>
          <a:xfrm>
            <a:off x="5785778" y="2033227"/>
            <a:ext cx="3591891" cy="3960160"/>
          </a:xfrm>
          <a:prstGeom prst="rect">
            <a:avLst/>
          </a:prstGeom>
        </p:spPr>
      </p:pic>
    </p:spTree>
    <p:extLst>
      <p:ext uri="{BB962C8B-B14F-4D97-AF65-F5344CB8AC3E}">
        <p14:creationId xmlns:p14="http://schemas.microsoft.com/office/powerpoint/2010/main" val="18066782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6E6E-BEA0-65AF-9969-8D2A459248A9}"/>
              </a:ext>
            </a:extLst>
          </p:cNvPr>
          <p:cNvSpPr>
            <a:spLocks noGrp="1"/>
          </p:cNvSpPr>
          <p:nvPr>
            <p:ph type="title"/>
          </p:nvPr>
        </p:nvSpPr>
        <p:spPr/>
        <p:txBody>
          <a:bodyPr/>
          <a:lstStyle/>
          <a:p>
            <a:r>
              <a:rPr lang="en-US" dirty="0"/>
              <a:t>Part 4</a:t>
            </a:r>
          </a:p>
        </p:txBody>
      </p:sp>
      <p:pic>
        <p:nvPicPr>
          <p:cNvPr id="5" name="Content Placeholder 4">
            <a:extLst>
              <a:ext uri="{FF2B5EF4-FFF2-40B4-BE49-F238E27FC236}">
                <a16:creationId xmlns:a16="http://schemas.microsoft.com/office/drawing/2014/main" id="{42988347-BDC3-A32A-E220-6FE095038FFD}"/>
              </a:ext>
            </a:extLst>
          </p:cNvPr>
          <p:cNvPicPr>
            <a:picLocks noGrp="1" noChangeAspect="1"/>
          </p:cNvPicPr>
          <p:nvPr>
            <p:ph idx="1"/>
          </p:nvPr>
        </p:nvPicPr>
        <p:blipFill>
          <a:blip r:embed="rId2"/>
          <a:stretch>
            <a:fillRect/>
          </a:stretch>
        </p:blipFill>
        <p:spPr>
          <a:xfrm>
            <a:off x="1047568" y="2702915"/>
            <a:ext cx="7856901" cy="2796782"/>
          </a:xfrm>
        </p:spPr>
      </p:pic>
    </p:spTree>
    <p:extLst>
      <p:ext uri="{BB962C8B-B14F-4D97-AF65-F5344CB8AC3E}">
        <p14:creationId xmlns:p14="http://schemas.microsoft.com/office/powerpoint/2010/main" val="34946486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9893FBE9-244C-177F-F4B4-766E557FA5F5}"/>
              </a:ext>
            </a:extLst>
          </p:cNvPr>
          <p:cNvPicPr>
            <a:picLocks noGrp="1" noChangeAspect="1"/>
          </p:cNvPicPr>
          <p:nvPr>
            <p:ph idx="1"/>
          </p:nvPr>
        </p:nvPicPr>
        <p:blipFill>
          <a:blip r:embed="rId2"/>
          <a:stretch>
            <a:fillRect/>
          </a:stretch>
        </p:blipFill>
        <p:spPr>
          <a:xfrm>
            <a:off x="677334" y="3429000"/>
            <a:ext cx="10152154" cy="613850"/>
          </a:xfrm>
        </p:spPr>
      </p:pic>
    </p:spTree>
    <p:extLst>
      <p:ext uri="{BB962C8B-B14F-4D97-AF65-F5344CB8AC3E}">
        <p14:creationId xmlns:p14="http://schemas.microsoft.com/office/powerpoint/2010/main" val="3406574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D9CB5-BA70-9879-0129-5A7650E841BF}"/>
              </a:ext>
            </a:extLst>
          </p:cNvPr>
          <p:cNvSpPr>
            <a:spLocks noGrp="1"/>
          </p:cNvSpPr>
          <p:nvPr>
            <p:ph type="title"/>
          </p:nvPr>
        </p:nvSpPr>
        <p:spPr/>
        <p:txBody>
          <a:bodyPr/>
          <a:lstStyle/>
          <a:p>
            <a:r>
              <a:rPr lang="en-US" dirty="0" err="1"/>
              <a:t>Fileupload</a:t>
            </a:r>
            <a:r>
              <a:rPr lang="en-US" dirty="0"/>
              <a:t> Output (not Cleaned)</a:t>
            </a:r>
          </a:p>
        </p:txBody>
      </p:sp>
      <p:pic>
        <p:nvPicPr>
          <p:cNvPr id="5" name="Content Placeholder 4">
            <a:extLst>
              <a:ext uri="{FF2B5EF4-FFF2-40B4-BE49-F238E27FC236}">
                <a16:creationId xmlns:a16="http://schemas.microsoft.com/office/drawing/2014/main" id="{F867166F-5D02-9747-68A7-B577BD4A7881}"/>
              </a:ext>
            </a:extLst>
          </p:cNvPr>
          <p:cNvPicPr>
            <a:picLocks noGrp="1" noChangeAspect="1"/>
          </p:cNvPicPr>
          <p:nvPr>
            <p:ph idx="1"/>
          </p:nvPr>
        </p:nvPicPr>
        <p:blipFill>
          <a:blip r:embed="rId2"/>
          <a:stretch>
            <a:fillRect/>
          </a:stretch>
        </p:blipFill>
        <p:spPr>
          <a:xfrm>
            <a:off x="309288" y="2305454"/>
            <a:ext cx="11573423" cy="3112851"/>
          </a:xfrm>
        </p:spPr>
      </p:pic>
    </p:spTree>
    <p:extLst>
      <p:ext uri="{BB962C8B-B14F-4D97-AF65-F5344CB8AC3E}">
        <p14:creationId xmlns:p14="http://schemas.microsoft.com/office/powerpoint/2010/main" val="24429239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AA58-1CCE-D999-0C22-EF63D2D3F6EE}"/>
              </a:ext>
            </a:extLst>
          </p:cNvPr>
          <p:cNvSpPr>
            <a:spLocks noGrp="1"/>
          </p:cNvSpPr>
          <p:nvPr>
            <p:ph type="title"/>
          </p:nvPr>
        </p:nvSpPr>
        <p:spPr/>
        <p:txBody>
          <a:bodyPr/>
          <a:lstStyle/>
          <a:p>
            <a:r>
              <a:rPr lang="en-US" dirty="0" err="1"/>
              <a:t>Fileupload</a:t>
            </a:r>
            <a:r>
              <a:rPr lang="en-US" dirty="0"/>
              <a:t> Output (Cleaned)</a:t>
            </a:r>
          </a:p>
        </p:txBody>
      </p:sp>
      <p:pic>
        <p:nvPicPr>
          <p:cNvPr id="5" name="Content Placeholder 4">
            <a:extLst>
              <a:ext uri="{FF2B5EF4-FFF2-40B4-BE49-F238E27FC236}">
                <a16:creationId xmlns:a16="http://schemas.microsoft.com/office/drawing/2014/main" id="{CFB50B83-93A7-23CE-1A2F-7EEC77026B68}"/>
              </a:ext>
            </a:extLst>
          </p:cNvPr>
          <p:cNvPicPr>
            <a:picLocks noGrp="1" noChangeAspect="1"/>
          </p:cNvPicPr>
          <p:nvPr>
            <p:ph idx="1"/>
          </p:nvPr>
        </p:nvPicPr>
        <p:blipFill rotWithShape="1">
          <a:blip r:embed="rId2"/>
          <a:srcRect t="6312"/>
          <a:stretch/>
        </p:blipFill>
        <p:spPr>
          <a:xfrm>
            <a:off x="295884" y="2415162"/>
            <a:ext cx="11600231" cy="3083667"/>
          </a:xfrm>
        </p:spPr>
      </p:pic>
    </p:spTree>
    <p:extLst>
      <p:ext uri="{BB962C8B-B14F-4D97-AF65-F5344CB8AC3E}">
        <p14:creationId xmlns:p14="http://schemas.microsoft.com/office/powerpoint/2010/main" val="7876438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lstStyle/>
          <a:p>
            <a:r>
              <a:rPr lang="en-US" dirty="0"/>
              <a:t>[Project3Procedure].[</a:t>
            </a:r>
            <a:r>
              <a:rPr lang="en-US" dirty="0" err="1"/>
              <a:t>usp_LoadClass</a:t>
            </a:r>
            <a:r>
              <a:rPr lang="en-US" dirty="0"/>
              <a:t>]</a:t>
            </a:r>
          </a:p>
        </p:txBody>
      </p:sp>
      <p:pic>
        <p:nvPicPr>
          <p:cNvPr id="5" name="Content Placeholder 4">
            <a:extLst>
              <a:ext uri="{FF2B5EF4-FFF2-40B4-BE49-F238E27FC236}">
                <a16:creationId xmlns:a16="http://schemas.microsoft.com/office/drawing/2014/main" id="{663A0C64-3631-D152-EE6D-3E60BBC55DB0}"/>
              </a:ext>
            </a:extLst>
          </p:cNvPr>
          <p:cNvPicPr>
            <a:picLocks noGrp="1" noChangeAspect="1"/>
          </p:cNvPicPr>
          <p:nvPr>
            <p:ph idx="1"/>
          </p:nvPr>
        </p:nvPicPr>
        <p:blipFill>
          <a:blip r:embed="rId2"/>
          <a:stretch>
            <a:fillRect/>
          </a:stretch>
        </p:blipFill>
        <p:spPr>
          <a:xfrm>
            <a:off x="677334" y="1930400"/>
            <a:ext cx="3412078" cy="3881437"/>
          </a:xfrm>
        </p:spPr>
      </p:pic>
      <p:pic>
        <p:nvPicPr>
          <p:cNvPr id="7" name="Picture 6">
            <a:extLst>
              <a:ext uri="{FF2B5EF4-FFF2-40B4-BE49-F238E27FC236}">
                <a16:creationId xmlns:a16="http://schemas.microsoft.com/office/drawing/2014/main" id="{30B56BFB-540C-3724-FEA8-F2BEE7020C67}"/>
              </a:ext>
            </a:extLst>
          </p:cNvPr>
          <p:cNvPicPr>
            <a:picLocks noChangeAspect="1"/>
          </p:cNvPicPr>
          <p:nvPr/>
        </p:nvPicPr>
        <p:blipFill>
          <a:blip r:embed="rId3"/>
          <a:stretch>
            <a:fillRect/>
          </a:stretch>
        </p:blipFill>
        <p:spPr>
          <a:xfrm>
            <a:off x="4932395" y="3021414"/>
            <a:ext cx="6340389" cy="1699407"/>
          </a:xfrm>
          <a:prstGeom prst="rect">
            <a:avLst/>
          </a:prstGeom>
        </p:spPr>
      </p:pic>
    </p:spTree>
    <p:extLst>
      <p:ext uri="{BB962C8B-B14F-4D97-AF65-F5344CB8AC3E}">
        <p14:creationId xmlns:p14="http://schemas.microsoft.com/office/powerpoint/2010/main" val="38542220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lstStyle/>
          <a:p>
            <a:r>
              <a:rPr lang="en-US" dirty="0"/>
              <a:t>[Project3Function].[</a:t>
            </a:r>
            <a:r>
              <a:rPr lang="en-US" dirty="0" err="1"/>
              <a:t>tvf_CreateClass</a:t>
            </a:r>
            <a:r>
              <a:rPr lang="en-US" dirty="0"/>
              <a:t>]</a:t>
            </a:r>
          </a:p>
        </p:txBody>
      </p:sp>
      <p:pic>
        <p:nvPicPr>
          <p:cNvPr id="5" name="Content Placeholder 4">
            <a:extLst>
              <a:ext uri="{FF2B5EF4-FFF2-40B4-BE49-F238E27FC236}">
                <a16:creationId xmlns:a16="http://schemas.microsoft.com/office/drawing/2014/main" id="{2B069C5F-755C-8F73-693D-7B17D8ACC9D7}"/>
              </a:ext>
            </a:extLst>
          </p:cNvPr>
          <p:cNvPicPr>
            <a:picLocks noGrp="1" noChangeAspect="1"/>
          </p:cNvPicPr>
          <p:nvPr>
            <p:ph idx="1"/>
          </p:nvPr>
        </p:nvPicPr>
        <p:blipFill>
          <a:blip r:embed="rId2"/>
          <a:stretch>
            <a:fillRect/>
          </a:stretch>
        </p:blipFill>
        <p:spPr>
          <a:xfrm>
            <a:off x="2053495" y="2264727"/>
            <a:ext cx="5845047" cy="3673158"/>
          </a:xfrm>
        </p:spPr>
      </p:pic>
    </p:spTree>
    <p:extLst>
      <p:ext uri="{BB962C8B-B14F-4D97-AF65-F5344CB8AC3E}">
        <p14:creationId xmlns:p14="http://schemas.microsoft.com/office/powerpoint/2010/main" val="39575539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743AA480-C5AD-FA49-4D71-77E07DAFB2CE}"/>
              </a:ext>
            </a:extLst>
          </p:cNvPr>
          <p:cNvPicPr>
            <a:picLocks noGrp="1" noChangeAspect="1"/>
          </p:cNvPicPr>
          <p:nvPr>
            <p:ph idx="1"/>
          </p:nvPr>
        </p:nvPicPr>
        <p:blipFill>
          <a:blip r:embed="rId2"/>
          <a:stretch>
            <a:fillRect/>
          </a:stretch>
        </p:blipFill>
        <p:spPr>
          <a:xfrm>
            <a:off x="677334" y="3429000"/>
            <a:ext cx="10706258" cy="640134"/>
          </a:xfrm>
        </p:spPr>
      </p:pic>
    </p:spTree>
    <p:extLst>
      <p:ext uri="{BB962C8B-B14F-4D97-AF65-F5344CB8AC3E}">
        <p14:creationId xmlns:p14="http://schemas.microsoft.com/office/powerpoint/2010/main" val="53494935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8A8B0384-4A06-85B1-4E74-372E8A3C0DF0}"/>
              </a:ext>
            </a:extLst>
          </p:cNvPr>
          <p:cNvPicPr>
            <a:picLocks noGrp="1" noChangeAspect="1"/>
          </p:cNvPicPr>
          <p:nvPr>
            <p:ph idx="1"/>
          </p:nvPr>
        </p:nvPicPr>
        <p:blipFill>
          <a:blip r:embed="rId2"/>
          <a:stretch>
            <a:fillRect/>
          </a:stretch>
        </p:blipFill>
        <p:spPr>
          <a:xfrm>
            <a:off x="677333" y="2279890"/>
            <a:ext cx="10960797" cy="2982774"/>
          </a:xfrm>
        </p:spPr>
      </p:pic>
    </p:spTree>
    <p:extLst>
      <p:ext uri="{BB962C8B-B14F-4D97-AF65-F5344CB8AC3E}">
        <p14:creationId xmlns:p14="http://schemas.microsoft.com/office/powerpoint/2010/main" val="31972067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[Class].[Class]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19769DF7-082B-2491-176C-9A87677EBA43}"/>
              </a:ext>
            </a:extLst>
          </p:cNvPr>
          <p:cNvPicPr>
            <a:picLocks noGrp="1" noChangeAspect="1"/>
          </p:cNvPicPr>
          <p:nvPr>
            <p:ph idx="1"/>
          </p:nvPr>
        </p:nvPicPr>
        <p:blipFill>
          <a:blip r:embed="rId2"/>
          <a:stretch>
            <a:fillRect/>
          </a:stretch>
        </p:blipFill>
        <p:spPr>
          <a:xfrm>
            <a:off x="677334" y="2290345"/>
            <a:ext cx="11122748" cy="3050140"/>
          </a:xfrm>
        </p:spPr>
      </p:pic>
    </p:spTree>
    <p:extLst>
      <p:ext uri="{BB962C8B-B14F-4D97-AF65-F5344CB8AC3E}">
        <p14:creationId xmlns:p14="http://schemas.microsoft.com/office/powerpoint/2010/main" val="72484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6A5D-ADF0-492C-BBF6-BF7D9BF51A23}"/>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02B3CCF0-31ED-4794-BEE1-FE70A5B1D586}"/>
              </a:ext>
            </a:extLst>
          </p:cNvPr>
          <p:cNvSpPr>
            <a:spLocks noGrp="1"/>
          </p:cNvSpPr>
          <p:nvPr>
            <p:ph idx="1"/>
          </p:nvPr>
        </p:nvSpPr>
        <p:spPr/>
        <p:txBody>
          <a:bodyPr/>
          <a:lstStyle/>
          <a:p>
            <a:r>
              <a:rPr lang="en-US" dirty="0"/>
              <a:t>This section of the presentation will show aspects of project management, it will include:</a:t>
            </a:r>
          </a:p>
          <a:p>
            <a:pPr lvl="1"/>
            <a:r>
              <a:rPr lang="en-US" dirty="0"/>
              <a:t>The project plan</a:t>
            </a:r>
          </a:p>
          <a:p>
            <a:pPr lvl="2"/>
            <a:r>
              <a:rPr lang="en-US" dirty="0"/>
              <a:t>3 stages:</a:t>
            </a:r>
          </a:p>
          <a:p>
            <a:pPr lvl="3"/>
            <a:r>
              <a:rPr lang="en-US" dirty="0"/>
              <a:t>1) Planning Phase</a:t>
            </a:r>
          </a:p>
          <a:p>
            <a:pPr lvl="3"/>
            <a:r>
              <a:rPr lang="en-US" dirty="0"/>
              <a:t>2) Implementation Phase</a:t>
            </a:r>
          </a:p>
          <a:p>
            <a:pPr lvl="3"/>
            <a:r>
              <a:rPr lang="en-US" dirty="0"/>
              <a:t>3) Presentation Phase</a:t>
            </a:r>
          </a:p>
          <a:p>
            <a:pPr lvl="1"/>
            <a:r>
              <a:rPr lang="en-US" dirty="0"/>
              <a:t>Briefly speak of how the group assisted each other</a:t>
            </a:r>
          </a:p>
          <a:p>
            <a:pPr lvl="1"/>
            <a:r>
              <a:rPr lang="en-US" dirty="0"/>
              <a:t>Briefly speak about how </a:t>
            </a:r>
            <a:r>
              <a:rPr lang="en-US" dirty="0" err="1"/>
              <a:t>RedGate</a:t>
            </a:r>
            <a:r>
              <a:rPr lang="en-US" dirty="0"/>
              <a:t> toolbelt helped us during the project</a:t>
            </a:r>
          </a:p>
          <a:p>
            <a:pPr lvl="1"/>
            <a:r>
              <a:rPr lang="en-US" dirty="0"/>
              <a:t>Screenshots of all to-do lists by member</a:t>
            </a:r>
          </a:p>
          <a:p>
            <a:pPr lvl="1"/>
            <a:r>
              <a:rPr lang="en-US" dirty="0"/>
              <a:t>Screenshot of Gannt chart</a:t>
            </a:r>
          </a:p>
        </p:txBody>
      </p:sp>
    </p:spTree>
    <p:extLst>
      <p:ext uri="{BB962C8B-B14F-4D97-AF65-F5344CB8AC3E}">
        <p14:creationId xmlns:p14="http://schemas.microsoft.com/office/powerpoint/2010/main" val="153293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3C6219-A6C2-40E2-B40D-2FC0424C12E3}"/>
              </a:ext>
            </a:extLst>
          </p:cNvPr>
          <p:cNvSpPr>
            <a:spLocks noGrp="1"/>
          </p:cNvSpPr>
          <p:nvPr>
            <p:ph type="title"/>
          </p:nvPr>
        </p:nvSpPr>
        <p:spPr/>
        <p:txBody>
          <a:bodyPr/>
          <a:lstStyle/>
          <a:p>
            <a:r>
              <a:rPr lang="en-US" dirty="0"/>
              <a:t>To-Do List and Gannt Chart</a:t>
            </a:r>
          </a:p>
        </p:txBody>
      </p:sp>
    </p:spTree>
    <p:extLst>
      <p:ext uri="{BB962C8B-B14F-4D97-AF65-F5344CB8AC3E}">
        <p14:creationId xmlns:p14="http://schemas.microsoft.com/office/powerpoint/2010/main" val="52602424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lstStyle/>
          <a:p>
            <a:r>
              <a:rPr lang="en-US" dirty="0"/>
              <a:t>[Project3Procedure].[</a:t>
            </a:r>
            <a:r>
              <a:rPr lang="en-US" dirty="0" err="1"/>
              <a:t>usp_LoadClassDay</a:t>
            </a:r>
            <a:r>
              <a:rPr lang="en-US" dirty="0"/>
              <a:t>]</a:t>
            </a:r>
          </a:p>
        </p:txBody>
      </p:sp>
      <p:pic>
        <p:nvPicPr>
          <p:cNvPr id="5" name="Content Placeholder 4">
            <a:extLst>
              <a:ext uri="{FF2B5EF4-FFF2-40B4-BE49-F238E27FC236}">
                <a16:creationId xmlns:a16="http://schemas.microsoft.com/office/drawing/2014/main" id="{5321F5D2-86A0-1B2E-447A-4F17E71BF037}"/>
              </a:ext>
            </a:extLst>
          </p:cNvPr>
          <p:cNvPicPr>
            <a:picLocks noGrp="1" noChangeAspect="1"/>
          </p:cNvPicPr>
          <p:nvPr>
            <p:ph idx="1"/>
          </p:nvPr>
        </p:nvPicPr>
        <p:blipFill>
          <a:blip r:embed="rId2"/>
          <a:stretch>
            <a:fillRect/>
          </a:stretch>
        </p:blipFill>
        <p:spPr>
          <a:xfrm>
            <a:off x="2363821" y="1792148"/>
            <a:ext cx="5136205" cy="4540358"/>
          </a:xfrm>
        </p:spPr>
      </p:pic>
    </p:spTree>
    <p:extLst>
      <p:ext uri="{BB962C8B-B14F-4D97-AF65-F5344CB8AC3E}">
        <p14:creationId xmlns:p14="http://schemas.microsoft.com/office/powerpoint/2010/main" val="40518848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lstStyle/>
          <a:p>
            <a:r>
              <a:rPr lang="en-US" dirty="0"/>
              <a:t>[Project3Function].[</a:t>
            </a:r>
            <a:r>
              <a:rPr lang="en-US" dirty="0" err="1"/>
              <a:t>tvf_CreateClassDay</a:t>
            </a:r>
            <a:r>
              <a:rPr lang="en-US" dirty="0"/>
              <a:t>]</a:t>
            </a:r>
          </a:p>
        </p:txBody>
      </p:sp>
      <p:pic>
        <p:nvPicPr>
          <p:cNvPr id="5" name="Content Placeholder 4">
            <a:extLst>
              <a:ext uri="{FF2B5EF4-FFF2-40B4-BE49-F238E27FC236}">
                <a16:creationId xmlns:a16="http://schemas.microsoft.com/office/drawing/2014/main" id="{3FA24FF3-43DB-AAE2-F4EB-4D04C642F044}"/>
              </a:ext>
            </a:extLst>
          </p:cNvPr>
          <p:cNvPicPr>
            <a:picLocks noGrp="1" noChangeAspect="1"/>
          </p:cNvPicPr>
          <p:nvPr>
            <p:ph idx="1"/>
          </p:nvPr>
        </p:nvPicPr>
        <p:blipFill>
          <a:blip r:embed="rId2"/>
          <a:stretch>
            <a:fillRect/>
          </a:stretch>
        </p:blipFill>
        <p:spPr>
          <a:xfrm>
            <a:off x="2042808" y="1809345"/>
            <a:ext cx="5733317" cy="4082816"/>
          </a:xfrm>
        </p:spPr>
      </p:pic>
    </p:spTree>
    <p:extLst>
      <p:ext uri="{BB962C8B-B14F-4D97-AF65-F5344CB8AC3E}">
        <p14:creationId xmlns:p14="http://schemas.microsoft.com/office/powerpoint/2010/main" val="2171543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DE56B366-F19D-CBFC-7216-134BE198AA60}"/>
              </a:ext>
            </a:extLst>
          </p:cNvPr>
          <p:cNvPicPr>
            <a:picLocks noGrp="1" noChangeAspect="1"/>
          </p:cNvPicPr>
          <p:nvPr>
            <p:ph idx="1"/>
          </p:nvPr>
        </p:nvPicPr>
        <p:blipFill>
          <a:blip r:embed="rId2"/>
          <a:stretch>
            <a:fillRect/>
          </a:stretch>
        </p:blipFill>
        <p:spPr>
          <a:xfrm>
            <a:off x="677334" y="3429000"/>
            <a:ext cx="10535616" cy="630734"/>
          </a:xfrm>
        </p:spPr>
      </p:pic>
    </p:spTree>
    <p:extLst>
      <p:ext uri="{BB962C8B-B14F-4D97-AF65-F5344CB8AC3E}">
        <p14:creationId xmlns:p14="http://schemas.microsoft.com/office/powerpoint/2010/main" val="269063277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7592FE5B-365F-7859-D8B0-C1FD2FA95FD2}"/>
              </a:ext>
            </a:extLst>
          </p:cNvPr>
          <p:cNvPicPr>
            <a:picLocks noGrp="1" noChangeAspect="1"/>
          </p:cNvPicPr>
          <p:nvPr>
            <p:ph idx="1"/>
          </p:nvPr>
        </p:nvPicPr>
        <p:blipFill>
          <a:blip r:embed="rId2"/>
          <a:stretch>
            <a:fillRect/>
          </a:stretch>
        </p:blipFill>
        <p:spPr>
          <a:xfrm>
            <a:off x="677334" y="1999838"/>
            <a:ext cx="10399127" cy="2858323"/>
          </a:xfrm>
        </p:spPr>
      </p:pic>
    </p:spTree>
    <p:extLst>
      <p:ext uri="{BB962C8B-B14F-4D97-AF65-F5344CB8AC3E}">
        <p14:creationId xmlns:p14="http://schemas.microsoft.com/office/powerpoint/2010/main" val="27517510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Orange = Column’s values obtained via function</a:t>
            </a:r>
          </a:p>
        </p:txBody>
      </p:sp>
      <p:pic>
        <p:nvPicPr>
          <p:cNvPr id="5" name="Content Placeholder 4">
            <a:extLst>
              <a:ext uri="{FF2B5EF4-FFF2-40B4-BE49-F238E27FC236}">
                <a16:creationId xmlns:a16="http://schemas.microsoft.com/office/drawing/2014/main" id="{63F8FE86-9974-BA00-3C8E-37E3C0573BCA}"/>
              </a:ext>
            </a:extLst>
          </p:cNvPr>
          <p:cNvPicPr>
            <a:picLocks noGrp="1" noChangeAspect="1"/>
          </p:cNvPicPr>
          <p:nvPr>
            <p:ph idx="1"/>
          </p:nvPr>
        </p:nvPicPr>
        <p:blipFill rotWithShape="1">
          <a:blip r:embed="rId2"/>
          <a:srcRect l="822"/>
          <a:stretch/>
        </p:blipFill>
        <p:spPr>
          <a:xfrm>
            <a:off x="677334" y="2540104"/>
            <a:ext cx="9763650" cy="2907385"/>
          </a:xfrm>
        </p:spPr>
      </p:pic>
    </p:spTree>
    <p:extLst>
      <p:ext uri="{BB962C8B-B14F-4D97-AF65-F5344CB8AC3E}">
        <p14:creationId xmlns:p14="http://schemas.microsoft.com/office/powerpoint/2010/main" val="7745095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normAutofit/>
          </a:bodyPr>
          <a:lstStyle/>
          <a:p>
            <a:r>
              <a:rPr lang="en-US" sz="2400" dirty="0"/>
              <a:t>[Project3Procedure].[</a:t>
            </a:r>
            <a:r>
              <a:rPr lang="en-US" sz="2400" dirty="0" err="1"/>
              <a:t>usp_LoadDepartmentInstructor</a:t>
            </a:r>
            <a:r>
              <a:rPr lang="en-US" sz="2400" dirty="0"/>
              <a:t>]</a:t>
            </a:r>
          </a:p>
        </p:txBody>
      </p:sp>
      <p:pic>
        <p:nvPicPr>
          <p:cNvPr id="5" name="Content Placeholder 4">
            <a:extLst>
              <a:ext uri="{FF2B5EF4-FFF2-40B4-BE49-F238E27FC236}">
                <a16:creationId xmlns:a16="http://schemas.microsoft.com/office/drawing/2014/main" id="{C1226628-9FFF-EC4E-9407-777A5445255F}"/>
              </a:ext>
            </a:extLst>
          </p:cNvPr>
          <p:cNvPicPr>
            <a:picLocks noGrp="1" noChangeAspect="1"/>
          </p:cNvPicPr>
          <p:nvPr>
            <p:ph idx="1"/>
          </p:nvPr>
        </p:nvPicPr>
        <p:blipFill>
          <a:blip r:embed="rId2"/>
          <a:stretch>
            <a:fillRect/>
          </a:stretch>
        </p:blipFill>
        <p:spPr>
          <a:xfrm>
            <a:off x="2149812" y="1618421"/>
            <a:ext cx="5661498" cy="4629979"/>
          </a:xfrm>
        </p:spPr>
      </p:pic>
    </p:spTree>
    <p:extLst>
      <p:ext uri="{BB962C8B-B14F-4D97-AF65-F5344CB8AC3E}">
        <p14:creationId xmlns:p14="http://schemas.microsoft.com/office/powerpoint/2010/main" val="15653591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lstStyle/>
          <a:p>
            <a:r>
              <a:rPr lang="en-US" dirty="0"/>
              <a:t>[Project3Function].</a:t>
            </a:r>
            <a:br>
              <a:rPr lang="en-US" dirty="0"/>
            </a:br>
            <a:r>
              <a:rPr lang="en-US" dirty="0"/>
              <a:t>[</a:t>
            </a:r>
            <a:r>
              <a:rPr lang="en-US" dirty="0" err="1"/>
              <a:t>tvf_CreateDepartmentInstructor</a:t>
            </a:r>
            <a:r>
              <a:rPr lang="en-US" dirty="0"/>
              <a:t>]</a:t>
            </a:r>
          </a:p>
        </p:txBody>
      </p:sp>
      <p:pic>
        <p:nvPicPr>
          <p:cNvPr id="5" name="Content Placeholder 4">
            <a:extLst>
              <a:ext uri="{FF2B5EF4-FFF2-40B4-BE49-F238E27FC236}">
                <a16:creationId xmlns:a16="http://schemas.microsoft.com/office/drawing/2014/main" id="{78D9DEED-8160-96CD-FEB1-DD753677C00A}"/>
              </a:ext>
            </a:extLst>
          </p:cNvPr>
          <p:cNvPicPr>
            <a:picLocks noGrp="1" noChangeAspect="1"/>
          </p:cNvPicPr>
          <p:nvPr>
            <p:ph idx="1"/>
          </p:nvPr>
        </p:nvPicPr>
        <p:blipFill>
          <a:blip r:embed="rId2"/>
          <a:stretch>
            <a:fillRect/>
          </a:stretch>
        </p:blipFill>
        <p:spPr>
          <a:xfrm>
            <a:off x="1215223" y="2222813"/>
            <a:ext cx="7521592" cy="3756986"/>
          </a:xfrm>
        </p:spPr>
      </p:pic>
    </p:spTree>
    <p:extLst>
      <p:ext uri="{BB962C8B-B14F-4D97-AF65-F5344CB8AC3E}">
        <p14:creationId xmlns:p14="http://schemas.microsoft.com/office/powerpoint/2010/main" val="200502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7BB4434A-8082-64A9-2017-9D6B3685BA95}"/>
              </a:ext>
            </a:extLst>
          </p:cNvPr>
          <p:cNvPicPr>
            <a:picLocks noGrp="1" noChangeAspect="1"/>
          </p:cNvPicPr>
          <p:nvPr>
            <p:ph idx="1"/>
          </p:nvPr>
        </p:nvPicPr>
        <p:blipFill>
          <a:blip r:embed="rId2"/>
          <a:stretch>
            <a:fillRect/>
          </a:stretch>
        </p:blipFill>
        <p:spPr>
          <a:xfrm>
            <a:off x="677334" y="3429000"/>
            <a:ext cx="10078600" cy="583235"/>
          </a:xfrm>
        </p:spPr>
      </p:pic>
    </p:spTree>
    <p:extLst>
      <p:ext uri="{BB962C8B-B14F-4D97-AF65-F5344CB8AC3E}">
        <p14:creationId xmlns:p14="http://schemas.microsoft.com/office/powerpoint/2010/main" val="6396294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81F5EDA1-6C38-5446-823B-56C804161855}"/>
              </a:ext>
            </a:extLst>
          </p:cNvPr>
          <p:cNvPicPr>
            <a:picLocks noGrp="1" noChangeAspect="1"/>
          </p:cNvPicPr>
          <p:nvPr>
            <p:ph idx="1"/>
          </p:nvPr>
        </p:nvPicPr>
        <p:blipFill>
          <a:blip r:embed="rId2"/>
          <a:stretch>
            <a:fillRect/>
          </a:stretch>
        </p:blipFill>
        <p:spPr>
          <a:xfrm>
            <a:off x="677334" y="2369974"/>
            <a:ext cx="10111364" cy="2882962"/>
          </a:xfrm>
        </p:spPr>
      </p:pic>
    </p:spTree>
    <p:extLst>
      <p:ext uri="{BB962C8B-B14F-4D97-AF65-F5344CB8AC3E}">
        <p14:creationId xmlns:p14="http://schemas.microsoft.com/office/powerpoint/2010/main" val="14383412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EF23D2D0-ACC4-928A-5BA7-3D847E4EEC5C}"/>
              </a:ext>
            </a:extLst>
          </p:cNvPr>
          <p:cNvPicPr>
            <a:picLocks noGrp="1" noChangeAspect="1"/>
          </p:cNvPicPr>
          <p:nvPr>
            <p:ph idx="1"/>
          </p:nvPr>
        </p:nvPicPr>
        <p:blipFill>
          <a:blip r:embed="rId2"/>
          <a:stretch>
            <a:fillRect/>
          </a:stretch>
        </p:blipFill>
        <p:spPr>
          <a:xfrm>
            <a:off x="677334" y="2650311"/>
            <a:ext cx="10260165" cy="2952821"/>
          </a:xfrm>
        </p:spPr>
      </p:pic>
    </p:spTree>
    <p:extLst>
      <p:ext uri="{BB962C8B-B14F-4D97-AF65-F5344CB8AC3E}">
        <p14:creationId xmlns:p14="http://schemas.microsoft.com/office/powerpoint/2010/main" val="2838518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lstStyle/>
          <a:p>
            <a:r>
              <a:rPr lang="en-US" dirty="0"/>
              <a:t>To-Do List For Timothy </a:t>
            </a:r>
            <a:r>
              <a:rPr lang="en-US" dirty="0" err="1"/>
              <a:t>Dakis</a:t>
            </a:r>
            <a:br>
              <a:rPr lang="en-US" dirty="0"/>
            </a:br>
            <a:endParaRPr lang="en-US" dirty="0"/>
          </a:p>
        </p:txBody>
      </p:sp>
      <p:pic>
        <p:nvPicPr>
          <p:cNvPr id="5" name="Content Placeholder 4">
            <a:extLst>
              <a:ext uri="{FF2B5EF4-FFF2-40B4-BE49-F238E27FC236}">
                <a16:creationId xmlns:a16="http://schemas.microsoft.com/office/drawing/2014/main" id="{5EFDDCCA-9912-3483-7453-13F0AA945ED2}"/>
              </a:ext>
            </a:extLst>
          </p:cNvPr>
          <p:cNvPicPr>
            <a:picLocks noGrp="1" noChangeAspect="1"/>
          </p:cNvPicPr>
          <p:nvPr>
            <p:ph idx="1"/>
          </p:nvPr>
        </p:nvPicPr>
        <p:blipFill>
          <a:blip r:embed="rId2"/>
          <a:stretch>
            <a:fillRect/>
          </a:stretch>
        </p:blipFill>
        <p:spPr>
          <a:xfrm>
            <a:off x="654158" y="2003409"/>
            <a:ext cx="10883684" cy="3687760"/>
          </a:xfrm>
        </p:spPr>
      </p:pic>
    </p:spTree>
    <p:extLst>
      <p:ext uri="{BB962C8B-B14F-4D97-AF65-F5344CB8AC3E}">
        <p14:creationId xmlns:p14="http://schemas.microsoft.com/office/powerpoint/2010/main" val="100490531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normAutofit/>
          </a:bodyPr>
          <a:lstStyle/>
          <a:p>
            <a:r>
              <a:rPr lang="en-US" sz="2800" dirty="0"/>
              <a:t>[Project3Procedure].[</a:t>
            </a:r>
            <a:r>
              <a:rPr lang="en-US" sz="2800" dirty="0" err="1"/>
              <a:t>usp_LoadClassRoomLocation</a:t>
            </a:r>
            <a:r>
              <a:rPr lang="en-US" sz="2800" dirty="0"/>
              <a:t>]</a:t>
            </a:r>
          </a:p>
        </p:txBody>
      </p:sp>
      <p:pic>
        <p:nvPicPr>
          <p:cNvPr id="5" name="Content Placeholder 4">
            <a:extLst>
              <a:ext uri="{FF2B5EF4-FFF2-40B4-BE49-F238E27FC236}">
                <a16:creationId xmlns:a16="http://schemas.microsoft.com/office/drawing/2014/main" id="{46797B83-A04B-BDA2-0642-C7D522BA9E05}"/>
              </a:ext>
            </a:extLst>
          </p:cNvPr>
          <p:cNvPicPr>
            <a:picLocks noGrp="1" noChangeAspect="1"/>
          </p:cNvPicPr>
          <p:nvPr>
            <p:ph idx="1"/>
          </p:nvPr>
        </p:nvPicPr>
        <p:blipFill>
          <a:blip r:embed="rId2"/>
          <a:stretch>
            <a:fillRect/>
          </a:stretch>
        </p:blipFill>
        <p:spPr>
          <a:xfrm>
            <a:off x="2208179" y="1687601"/>
            <a:ext cx="5457217" cy="4758987"/>
          </a:xfrm>
        </p:spPr>
      </p:pic>
    </p:spTree>
    <p:extLst>
      <p:ext uri="{BB962C8B-B14F-4D97-AF65-F5344CB8AC3E}">
        <p14:creationId xmlns:p14="http://schemas.microsoft.com/office/powerpoint/2010/main" val="41942676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normAutofit/>
          </a:bodyPr>
          <a:lstStyle/>
          <a:p>
            <a:r>
              <a:rPr lang="en-US" sz="2800" dirty="0"/>
              <a:t>[Project3Function].[</a:t>
            </a:r>
            <a:r>
              <a:rPr lang="en-US" sz="2800" dirty="0" err="1"/>
              <a:t>tvf_CreateClassRoomLocation</a:t>
            </a:r>
            <a:r>
              <a:rPr lang="en-US" sz="2800" dirty="0"/>
              <a:t>]</a:t>
            </a:r>
          </a:p>
        </p:txBody>
      </p:sp>
      <p:pic>
        <p:nvPicPr>
          <p:cNvPr id="5" name="Content Placeholder 4">
            <a:extLst>
              <a:ext uri="{FF2B5EF4-FFF2-40B4-BE49-F238E27FC236}">
                <a16:creationId xmlns:a16="http://schemas.microsoft.com/office/drawing/2014/main" id="{00E5BC47-9F85-AB88-553B-7A265F15BBC5}"/>
              </a:ext>
            </a:extLst>
          </p:cNvPr>
          <p:cNvPicPr>
            <a:picLocks noGrp="1" noChangeAspect="1"/>
          </p:cNvPicPr>
          <p:nvPr>
            <p:ph idx="1"/>
          </p:nvPr>
        </p:nvPicPr>
        <p:blipFill>
          <a:blip r:embed="rId2"/>
          <a:stretch>
            <a:fillRect/>
          </a:stretch>
        </p:blipFill>
        <p:spPr>
          <a:xfrm>
            <a:off x="2081719" y="1933576"/>
            <a:ext cx="5943599" cy="4451551"/>
          </a:xfrm>
        </p:spPr>
      </p:pic>
    </p:spTree>
    <p:extLst>
      <p:ext uri="{BB962C8B-B14F-4D97-AF65-F5344CB8AC3E}">
        <p14:creationId xmlns:p14="http://schemas.microsoft.com/office/powerpoint/2010/main" val="41998806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781F4BDD-612E-A55A-2604-9149373F6280}"/>
              </a:ext>
            </a:extLst>
          </p:cNvPr>
          <p:cNvPicPr>
            <a:picLocks noGrp="1" noChangeAspect="1"/>
          </p:cNvPicPr>
          <p:nvPr>
            <p:ph idx="1"/>
          </p:nvPr>
        </p:nvPicPr>
        <p:blipFill>
          <a:blip r:embed="rId2"/>
          <a:stretch>
            <a:fillRect/>
          </a:stretch>
        </p:blipFill>
        <p:spPr>
          <a:xfrm>
            <a:off x="677334" y="3429000"/>
            <a:ext cx="10502091" cy="665059"/>
          </a:xfrm>
        </p:spPr>
      </p:pic>
    </p:spTree>
    <p:extLst>
      <p:ext uri="{BB962C8B-B14F-4D97-AF65-F5344CB8AC3E}">
        <p14:creationId xmlns:p14="http://schemas.microsoft.com/office/powerpoint/2010/main" val="40624389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D2602278-7A57-EF0A-1E68-FFE7835F8268}"/>
              </a:ext>
            </a:extLst>
          </p:cNvPr>
          <p:cNvPicPr>
            <a:picLocks noGrp="1" noChangeAspect="1"/>
          </p:cNvPicPr>
          <p:nvPr>
            <p:ph idx="1"/>
          </p:nvPr>
        </p:nvPicPr>
        <p:blipFill>
          <a:blip r:embed="rId2"/>
          <a:stretch>
            <a:fillRect/>
          </a:stretch>
        </p:blipFill>
        <p:spPr>
          <a:xfrm>
            <a:off x="677862" y="2950970"/>
            <a:ext cx="9836935" cy="2632707"/>
          </a:xfrm>
        </p:spPr>
      </p:pic>
    </p:spTree>
    <p:extLst>
      <p:ext uri="{BB962C8B-B14F-4D97-AF65-F5344CB8AC3E}">
        <p14:creationId xmlns:p14="http://schemas.microsoft.com/office/powerpoint/2010/main" val="19561556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55D813E2-EADD-C621-C140-6E03C5813071}"/>
              </a:ext>
            </a:extLst>
          </p:cNvPr>
          <p:cNvPicPr>
            <a:picLocks noGrp="1" noChangeAspect="1"/>
          </p:cNvPicPr>
          <p:nvPr>
            <p:ph idx="1"/>
          </p:nvPr>
        </p:nvPicPr>
        <p:blipFill>
          <a:blip r:embed="rId2"/>
          <a:stretch>
            <a:fillRect/>
          </a:stretch>
        </p:blipFill>
        <p:spPr>
          <a:xfrm>
            <a:off x="677862" y="2862602"/>
            <a:ext cx="10285647" cy="2964266"/>
          </a:xfrm>
        </p:spPr>
      </p:pic>
    </p:spTree>
    <p:extLst>
      <p:ext uri="{BB962C8B-B14F-4D97-AF65-F5344CB8AC3E}">
        <p14:creationId xmlns:p14="http://schemas.microsoft.com/office/powerpoint/2010/main" val="12088112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normAutofit/>
          </a:bodyPr>
          <a:lstStyle/>
          <a:p>
            <a:r>
              <a:rPr lang="en-US" sz="2800" dirty="0"/>
              <a:t>[Project3Procedure].[</a:t>
            </a:r>
            <a:r>
              <a:rPr lang="en-US" sz="2800" dirty="0" err="1"/>
              <a:t>usp_LoadInstructorClass</a:t>
            </a:r>
            <a:r>
              <a:rPr lang="en-US" sz="2800" dirty="0"/>
              <a:t>]</a:t>
            </a:r>
          </a:p>
        </p:txBody>
      </p:sp>
      <p:pic>
        <p:nvPicPr>
          <p:cNvPr id="5" name="Content Placeholder 4">
            <a:extLst>
              <a:ext uri="{FF2B5EF4-FFF2-40B4-BE49-F238E27FC236}">
                <a16:creationId xmlns:a16="http://schemas.microsoft.com/office/drawing/2014/main" id="{6A97F38B-C700-E5E4-B559-D9E1D2E5F285}"/>
              </a:ext>
            </a:extLst>
          </p:cNvPr>
          <p:cNvPicPr>
            <a:picLocks noGrp="1" noChangeAspect="1"/>
          </p:cNvPicPr>
          <p:nvPr>
            <p:ph idx="1"/>
          </p:nvPr>
        </p:nvPicPr>
        <p:blipFill>
          <a:blip r:embed="rId2"/>
          <a:stretch>
            <a:fillRect/>
          </a:stretch>
        </p:blipFill>
        <p:spPr>
          <a:xfrm>
            <a:off x="2286000" y="1465319"/>
            <a:ext cx="5379396" cy="4783081"/>
          </a:xfrm>
        </p:spPr>
      </p:pic>
    </p:spTree>
    <p:extLst>
      <p:ext uri="{BB962C8B-B14F-4D97-AF65-F5344CB8AC3E}">
        <p14:creationId xmlns:p14="http://schemas.microsoft.com/office/powerpoint/2010/main" val="172777655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normAutofit/>
          </a:bodyPr>
          <a:lstStyle/>
          <a:p>
            <a:r>
              <a:rPr lang="en-US" sz="3000" dirty="0"/>
              <a:t>[Project3Function].[</a:t>
            </a:r>
            <a:r>
              <a:rPr lang="en-US" sz="3000" dirty="0" err="1"/>
              <a:t>tvf_CreateInstructorClass</a:t>
            </a:r>
            <a:r>
              <a:rPr lang="en-US" sz="3000" dirty="0"/>
              <a:t>]</a:t>
            </a:r>
          </a:p>
        </p:txBody>
      </p:sp>
      <p:pic>
        <p:nvPicPr>
          <p:cNvPr id="5" name="Content Placeholder 4">
            <a:extLst>
              <a:ext uri="{FF2B5EF4-FFF2-40B4-BE49-F238E27FC236}">
                <a16:creationId xmlns:a16="http://schemas.microsoft.com/office/drawing/2014/main" id="{EBF33EA4-2216-165B-DDF0-F90F08B76505}"/>
              </a:ext>
            </a:extLst>
          </p:cNvPr>
          <p:cNvPicPr>
            <a:picLocks noGrp="1" noChangeAspect="1"/>
          </p:cNvPicPr>
          <p:nvPr>
            <p:ph idx="1"/>
          </p:nvPr>
        </p:nvPicPr>
        <p:blipFill>
          <a:blip r:embed="rId2"/>
          <a:stretch>
            <a:fillRect/>
          </a:stretch>
        </p:blipFill>
        <p:spPr>
          <a:xfrm>
            <a:off x="2167221" y="1570477"/>
            <a:ext cx="5867826" cy="4427868"/>
          </a:xfrm>
        </p:spPr>
      </p:pic>
    </p:spTree>
    <p:extLst>
      <p:ext uri="{BB962C8B-B14F-4D97-AF65-F5344CB8AC3E}">
        <p14:creationId xmlns:p14="http://schemas.microsoft.com/office/powerpoint/2010/main" val="40084888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F4336104-F742-1536-7B6D-EE89BB767278}"/>
              </a:ext>
            </a:extLst>
          </p:cNvPr>
          <p:cNvPicPr>
            <a:picLocks noGrp="1" noChangeAspect="1"/>
          </p:cNvPicPr>
          <p:nvPr>
            <p:ph idx="1"/>
          </p:nvPr>
        </p:nvPicPr>
        <p:blipFill>
          <a:blip r:embed="rId2"/>
          <a:stretch>
            <a:fillRect/>
          </a:stretch>
        </p:blipFill>
        <p:spPr>
          <a:xfrm>
            <a:off x="677690" y="3429000"/>
            <a:ext cx="10002550" cy="714983"/>
          </a:xfrm>
        </p:spPr>
      </p:pic>
    </p:spTree>
    <p:extLst>
      <p:ext uri="{BB962C8B-B14F-4D97-AF65-F5344CB8AC3E}">
        <p14:creationId xmlns:p14="http://schemas.microsoft.com/office/powerpoint/2010/main" val="19440298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B098154D-52B3-1A9C-E89E-F55C1D9D59C3}"/>
              </a:ext>
            </a:extLst>
          </p:cNvPr>
          <p:cNvPicPr>
            <a:picLocks noGrp="1" noChangeAspect="1"/>
          </p:cNvPicPr>
          <p:nvPr>
            <p:ph idx="1"/>
          </p:nvPr>
        </p:nvPicPr>
        <p:blipFill>
          <a:blip r:embed="rId2"/>
          <a:stretch>
            <a:fillRect/>
          </a:stretch>
        </p:blipFill>
        <p:spPr>
          <a:xfrm>
            <a:off x="677334" y="2261101"/>
            <a:ext cx="10277229" cy="2748644"/>
          </a:xfrm>
        </p:spPr>
      </p:pic>
    </p:spTree>
    <p:extLst>
      <p:ext uri="{BB962C8B-B14F-4D97-AF65-F5344CB8AC3E}">
        <p14:creationId xmlns:p14="http://schemas.microsoft.com/office/powerpoint/2010/main" val="300028229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723EE0EC-3244-8F91-31F8-10D3658619B6}"/>
              </a:ext>
            </a:extLst>
          </p:cNvPr>
          <p:cNvPicPr>
            <a:picLocks noGrp="1" noChangeAspect="1"/>
          </p:cNvPicPr>
          <p:nvPr>
            <p:ph idx="1"/>
          </p:nvPr>
        </p:nvPicPr>
        <p:blipFill>
          <a:blip r:embed="rId2"/>
          <a:stretch>
            <a:fillRect/>
          </a:stretch>
        </p:blipFill>
        <p:spPr>
          <a:xfrm>
            <a:off x="677334" y="2669438"/>
            <a:ext cx="9770161" cy="2768324"/>
          </a:xfrm>
        </p:spPr>
      </p:pic>
    </p:spTree>
    <p:extLst>
      <p:ext uri="{BB962C8B-B14F-4D97-AF65-F5344CB8AC3E}">
        <p14:creationId xmlns:p14="http://schemas.microsoft.com/office/powerpoint/2010/main" val="142663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a:t>
            </a:r>
            <a:r>
              <a:rPr lang="en-US" dirty="0" err="1"/>
              <a:t>Mikhaiel</a:t>
            </a:r>
            <a:r>
              <a:rPr lang="en-US" dirty="0"/>
              <a:t> Gomes</a:t>
            </a:r>
            <a:br>
              <a:rPr lang="en-US" dirty="0"/>
            </a:br>
            <a:endParaRPr lang="en-US" dirty="0"/>
          </a:p>
        </p:txBody>
      </p:sp>
      <p:pic>
        <p:nvPicPr>
          <p:cNvPr id="5" name="Content Placeholder 4">
            <a:extLst>
              <a:ext uri="{FF2B5EF4-FFF2-40B4-BE49-F238E27FC236}">
                <a16:creationId xmlns:a16="http://schemas.microsoft.com/office/drawing/2014/main" id="{B886074F-B4CB-C41B-BC4C-2E6E20C419A0}"/>
              </a:ext>
            </a:extLst>
          </p:cNvPr>
          <p:cNvPicPr>
            <a:picLocks noGrp="1" noChangeAspect="1"/>
          </p:cNvPicPr>
          <p:nvPr>
            <p:ph idx="1"/>
          </p:nvPr>
        </p:nvPicPr>
        <p:blipFill>
          <a:blip r:embed="rId2"/>
          <a:stretch>
            <a:fillRect/>
          </a:stretch>
        </p:blipFill>
        <p:spPr>
          <a:xfrm>
            <a:off x="888654" y="2701694"/>
            <a:ext cx="10414692" cy="2225907"/>
          </a:xfrm>
        </p:spPr>
      </p:pic>
    </p:spTree>
    <p:extLst>
      <p:ext uri="{BB962C8B-B14F-4D97-AF65-F5344CB8AC3E}">
        <p14:creationId xmlns:p14="http://schemas.microsoft.com/office/powerpoint/2010/main" val="39603151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1B9B1-F684-F709-D100-FC04BDD159DA}"/>
              </a:ext>
            </a:extLst>
          </p:cNvPr>
          <p:cNvSpPr>
            <a:spLocks noGrp="1"/>
          </p:cNvSpPr>
          <p:nvPr>
            <p:ph type="title"/>
          </p:nvPr>
        </p:nvSpPr>
        <p:spPr/>
        <p:txBody>
          <a:bodyPr/>
          <a:lstStyle/>
          <a:p>
            <a:r>
              <a:rPr lang="en-US" dirty="0" err="1"/>
              <a:t>Mikhaiel</a:t>
            </a:r>
            <a:r>
              <a:rPr lang="en-US" dirty="0"/>
              <a:t> Gomes’s Procedures</a:t>
            </a:r>
          </a:p>
        </p:txBody>
      </p:sp>
    </p:spTree>
    <p:extLst>
      <p:ext uri="{BB962C8B-B14F-4D97-AF65-F5344CB8AC3E}">
        <p14:creationId xmlns:p14="http://schemas.microsoft.com/office/powerpoint/2010/main" val="24518191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normAutofit/>
          </a:bodyPr>
          <a:lstStyle/>
          <a:p>
            <a:r>
              <a:rPr lang="en-US" sz="2800" dirty="0"/>
              <a:t>[Project3Procedure].[</a:t>
            </a:r>
            <a:r>
              <a:rPr lang="en-US" sz="2800" dirty="0" err="1"/>
              <a:t>usp_LoadBuildingLocation</a:t>
            </a:r>
            <a:r>
              <a:rPr lang="en-US" sz="2800" dirty="0"/>
              <a:t>]</a:t>
            </a:r>
          </a:p>
        </p:txBody>
      </p:sp>
      <p:pic>
        <p:nvPicPr>
          <p:cNvPr id="5" name="Content Placeholder 4">
            <a:extLst>
              <a:ext uri="{FF2B5EF4-FFF2-40B4-BE49-F238E27FC236}">
                <a16:creationId xmlns:a16="http://schemas.microsoft.com/office/drawing/2014/main" id="{D40B21F5-9425-DE4C-888D-A448FF28C911}"/>
              </a:ext>
            </a:extLst>
          </p:cNvPr>
          <p:cNvPicPr>
            <a:picLocks noGrp="1" noChangeAspect="1"/>
          </p:cNvPicPr>
          <p:nvPr>
            <p:ph idx="1"/>
          </p:nvPr>
        </p:nvPicPr>
        <p:blipFill>
          <a:blip r:embed="rId2"/>
          <a:stretch>
            <a:fillRect/>
          </a:stretch>
        </p:blipFill>
        <p:spPr>
          <a:xfrm>
            <a:off x="2068666" y="1628021"/>
            <a:ext cx="5908014" cy="4616057"/>
          </a:xfrm>
        </p:spPr>
      </p:pic>
    </p:spTree>
    <p:extLst>
      <p:ext uri="{BB962C8B-B14F-4D97-AF65-F5344CB8AC3E}">
        <p14:creationId xmlns:p14="http://schemas.microsoft.com/office/powerpoint/2010/main" val="25697891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normAutofit/>
          </a:bodyPr>
          <a:lstStyle/>
          <a:p>
            <a:r>
              <a:rPr lang="en-US" sz="3000" dirty="0"/>
              <a:t>[Project3Function].[</a:t>
            </a:r>
            <a:r>
              <a:rPr lang="en-US" sz="3000" dirty="0" err="1"/>
              <a:t>tvf_CreateBuildingLocation</a:t>
            </a:r>
            <a:r>
              <a:rPr lang="en-US" sz="3000" dirty="0"/>
              <a:t>]</a:t>
            </a:r>
          </a:p>
        </p:txBody>
      </p:sp>
      <p:pic>
        <p:nvPicPr>
          <p:cNvPr id="5" name="Content Placeholder 4">
            <a:extLst>
              <a:ext uri="{FF2B5EF4-FFF2-40B4-BE49-F238E27FC236}">
                <a16:creationId xmlns:a16="http://schemas.microsoft.com/office/drawing/2014/main" id="{A0033563-23B6-B280-F339-F18832FEFA87}"/>
              </a:ext>
            </a:extLst>
          </p:cNvPr>
          <p:cNvPicPr>
            <a:picLocks noGrp="1" noChangeAspect="1"/>
          </p:cNvPicPr>
          <p:nvPr>
            <p:ph idx="1"/>
          </p:nvPr>
        </p:nvPicPr>
        <p:blipFill rotWithShape="1">
          <a:blip r:embed="rId2"/>
          <a:srcRect l="2208"/>
          <a:stretch/>
        </p:blipFill>
        <p:spPr>
          <a:xfrm>
            <a:off x="192578" y="1868066"/>
            <a:ext cx="4009768" cy="4430651"/>
          </a:xfrm>
        </p:spPr>
      </p:pic>
      <p:pic>
        <p:nvPicPr>
          <p:cNvPr id="7" name="Picture 6">
            <a:extLst>
              <a:ext uri="{FF2B5EF4-FFF2-40B4-BE49-F238E27FC236}">
                <a16:creationId xmlns:a16="http://schemas.microsoft.com/office/drawing/2014/main" id="{01FC33CA-A61C-F582-10E5-3335969402E0}"/>
              </a:ext>
            </a:extLst>
          </p:cNvPr>
          <p:cNvPicPr>
            <a:picLocks noChangeAspect="1"/>
          </p:cNvPicPr>
          <p:nvPr/>
        </p:nvPicPr>
        <p:blipFill>
          <a:blip r:embed="rId3"/>
          <a:stretch>
            <a:fillRect/>
          </a:stretch>
        </p:blipFill>
        <p:spPr>
          <a:xfrm>
            <a:off x="4114798" y="1930400"/>
            <a:ext cx="3158952" cy="4430651"/>
          </a:xfrm>
          <a:prstGeom prst="rect">
            <a:avLst/>
          </a:prstGeom>
        </p:spPr>
      </p:pic>
      <p:sp>
        <p:nvSpPr>
          <p:cNvPr id="8" name="TextBox 7">
            <a:extLst>
              <a:ext uri="{FF2B5EF4-FFF2-40B4-BE49-F238E27FC236}">
                <a16:creationId xmlns:a16="http://schemas.microsoft.com/office/drawing/2014/main" id="{E9941708-B18D-C053-6F24-CD21A1D449EE}"/>
              </a:ext>
            </a:extLst>
          </p:cNvPr>
          <p:cNvSpPr txBox="1"/>
          <p:nvPr/>
        </p:nvSpPr>
        <p:spPr>
          <a:xfrm>
            <a:off x="7361298" y="1712068"/>
            <a:ext cx="4637079" cy="4524315"/>
          </a:xfrm>
          <a:prstGeom prst="rect">
            <a:avLst/>
          </a:prstGeom>
          <a:noFill/>
        </p:spPr>
        <p:txBody>
          <a:bodyPr wrap="square" rtlCol="0">
            <a:spAutoFit/>
          </a:bodyPr>
          <a:lstStyle/>
          <a:p>
            <a:r>
              <a:rPr lang="en-US" dirty="0"/>
              <a:t>Possible Improvement Note:</a:t>
            </a:r>
            <a:br>
              <a:rPr lang="en-US" dirty="0"/>
            </a:br>
            <a:r>
              <a:rPr lang="en-US" dirty="0"/>
              <a:t>• Make “To Be Determined” as part of a WHEN N‘TBD’ Statement,</a:t>
            </a:r>
            <a:br>
              <a:rPr lang="en-US" dirty="0"/>
            </a:br>
            <a:br>
              <a:rPr lang="en-US" dirty="0"/>
            </a:br>
            <a:r>
              <a:rPr lang="en-US" dirty="0"/>
              <a:t>• Then have a sequence tracking number of buildings with no corresponding name, and then fill in the building name for those as CONCAT(‘No…Name #’, next sequence value)</a:t>
            </a:r>
          </a:p>
          <a:p>
            <a:r>
              <a:rPr lang="en-US" dirty="0"/>
              <a:t>    ○ This maintains the uniqueness of the building name column, but future proofs it if there are more abbreviations missing a corresponding name</a:t>
            </a:r>
            <a:br>
              <a:rPr lang="en-US" dirty="0"/>
            </a:br>
            <a:br>
              <a:rPr lang="en-US" dirty="0"/>
            </a:br>
            <a:r>
              <a:rPr lang="en-US" dirty="0"/>
              <a:t>• Make that sequence reset in truncate procedure</a:t>
            </a:r>
          </a:p>
        </p:txBody>
      </p:sp>
    </p:spTree>
    <p:extLst>
      <p:ext uri="{BB962C8B-B14F-4D97-AF65-F5344CB8AC3E}">
        <p14:creationId xmlns:p14="http://schemas.microsoft.com/office/powerpoint/2010/main" val="17742712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59C4A9FD-2BE4-703C-83F2-A462CF17AF1E}"/>
              </a:ext>
            </a:extLst>
          </p:cNvPr>
          <p:cNvPicPr>
            <a:picLocks noGrp="1" noChangeAspect="1"/>
          </p:cNvPicPr>
          <p:nvPr>
            <p:ph idx="1"/>
          </p:nvPr>
        </p:nvPicPr>
        <p:blipFill>
          <a:blip r:embed="rId2"/>
          <a:stretch>
            <a:fillRect/>
          </a:stretch>
        </p:blipFill>
        <p:spPr>
          <a:xfrm>
            <a:off x="677334" y="3429000"/>
            <a:ext cx="10523462" cy="598349"/>
          </a:xfrm>
        </p:spPr>
      </p:pic>
    </p:spTree>
    <p:extLst>
      <p:ext uri="{BB962C8B-B14F-4D97-AF65-F5344CB8AC3E}">
        <p14:creationId xmlns:p14="http://schemas.microsoft.com/office/powerpoint/2010/main" val="924587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5119A86C-B1B8-86D7-8E0B-D2CD24D88BD9}"/>
              </a:ext>
            </a:extLst>
          </p:cNvPr>
          <p:cNvPicPr>
            <a:picLocks noGrp="1" noChangeAspect="1"/>
          </p:cNvPicPr>
          <p:nvPr>
            <p:ph idx="1"/>
          </p:nvPr>
        </p:nvPicPr>
        <p:blipFill>
          <a:blip r:embed="rId2"/>
          <a:stretch>
            <a:fillRect/>
          </a:stretch>
        </p:blipFill>
        <p:spPr>
          <a:xfrm>
            <a:off x="677862" y="2884791"/>
            <a:ext cx="9776207" cy="2766979"/>
          </a:xfrm>
        </p:spPr>
      </p:pic>
    </p:spTree>
    <p:extLst>
      <p:ext uri="{BB962C8B-B14F-4D97-AF65-F5344CB8AC3E}">
        <p14:creationId xmlns:p14="http://schemas.microsoft.com/office/powerpoint/2010/main" val="11328760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46F9D056-E98E-DE81-C55E-D1868E9514A3}"/>
              </a:ext>
            </a:extLst>
          </p:cNvPr>
          <p:cNvPicPr>
            <a:picLocks noGrp="1" noChangeAspect="1"/>
          </p:cNvPicPr>
          <p:nvPr>
            <p:ph idx="1"/>
          </p:nvPr>
        </p:nvPicPr>
        <p:blipFill>
          <a:blip r:embed="rId2"/>
          <a:stretch>
            <a:fillRect/>
          </a:stretch>
        </p:blipFill>
        <p:spPr>
          <a:xfrm>
            <a:off x="677862" y="2935856"/>
            <a:ext cx="9800983" cy="2657548"/>
          </a:xfrm>
        </p:spPr>
      </p:pic>
    </p:spTree>
    <p:extLst>
      <p:ext uri="{BB962C8B-B14F-4D97-AF65-F5344CB8AC3E}">
        <p14:creationId xmlns:p14="http://schemas.microsoft.com/office/powerpoint/2010/main" val="369589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normAutofit/>
          </a:bodyPr>
          <a:lstStyle/>
          <a:p>
            <a:r>
              <a:rPr lang="en-US" sz="3200" dirty="0"/>
              <a:t>[Project3Procedure].[</a:t>
            </a:r>
            <a:r>
              <a:rPr lang="en-US" sz="3200" dirty="0" err="1"/>
              <a:t>usp_LoadRoomLocation</a:t>
            </a:r>
            <a:r>
              <a:rPr lang="en-US" sz="3200" dirty="0"/>
              <a:t>]</a:t>
            </a:r>
          </a:p>
        </p:txBody>
      </p:sp>
      <p:pic>
        <p:nvPicPr>
          <p:cNvPr id="5" name="Content Placeholder 4">
            <a:extLst>
              <a:ext uri="{FF2B5EF4-FFF2-40B4-BE49-F238E27FC236}">
                <a16:creationId xmlns:a16="http://schemas.microsoft.com/office/drawing/2014/main" id="{ACDACF05-A38B-228C-5875-144FE1049BDB}"/>
              </a:ext>
            </a:extLst>
          </p:cNvPr>
          <p:cNvPicPr>
            <a:picLocks noGrp="1" noChangeAspect="1"/>
          </p:cNvPicPr>
          <p:nvPr>
            <p:ph idx="1"/>
          </p:nvPr>
        </p:nvPicPr>
        <p:blipFill>
          <a:blip r:embed="rId2"/>
          <a:stretch>
            <a:fillRect/>
          </a:stretch>
        </p:blipFill>
        <p:spPr>
          <a:xfrm>
            <a:off x="2055950" y="1930400"/>
            <a:ext cx="5881820" cy="4372802"/>
          </a:xfrm>
        </p:spPr>
      </p:pic>
    </p:spTree>
    <p:extLst>
      <p:ext uri="{BB962C8B-B14F-4D97-AF65-F5344CB8AC3E}">
        <p14:creationId xmlns:p14="http://schemas.microsoft.com/office/powerpoint/2010/main" val="16474957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normAutofit/>
          </a:bodyPr>
          <a:lstStyle/>
          <a:p>
            <a:r>
              <a:rPr lang="en-US" sz="3200" dirty="0"/>
              <a:t>[Project3Function].[</a:t>
            </a:r>
            <a:r>
              <a:rPr lang="en-US" sz="3200" dirty="0" err="1"/>
              <a:t>tvf_CreateRoomLocation</a:t>
            </a:r>
            <a:r>
              <a:rPr lang="en-US" sz="3200" dirty="0"/>
              <a:t>]</a:t>
            </a:r>
          </a:p>
        </p:txBody>
      </p:sp>
      <p:pic>
        <p:nvPicPr>
          <p:cNvPr id="5" name="Content Placeholder 4">
            <a:extLst>
              <a:ext uri="{FF2B5EF4-FFF2-40B4-BE49-F238E27FC236}">
                <a16:creationId xmlns:a16="http://schemas.microsoft.com/office/drawing/2014/main" id="{045EAEAE-E49B-B08A-2BFA-B8BF3B626112}"/>
              </a:ext>
            </a:extLst>
          </p:cNvPr>
          <p:cNvPicPr>
            <a:picLocks noGrp="1" noChangeAspect="1"/>
          </p:cNvPicPr>
          <p:nvPr>
            <p:ph idx="1"/>
          </p:nvPr>
        </p:nvPicPr>
        <p:blipFill>
          <a:blip r:embed="rId2"/>
          <a:stretch>
            <a:fillRect/>
          </a:stretch>
        </p:blipFill>
        <p:spPr>
          <a:xfrm>
            <a:off x="2263973" y="2169397"/>
            <a:ext cx="6617380" cy="3263911"/>
          </a:xfrm>
        </p:spPr>
      </p:pic>
    </p:spTree>
    <p:extLst>
      <p:ext uri="{BB962C8B-B14F-4D97-AF65-F5344CB8AC3E}">
        <p14:creationId xmlns:p14="http://schemas.microsoft.com/office/powerpoint/2010/main" val="20066200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7AADA9F8-2AD0-5E42-0948-2C57B54317B7}"/>
              </a:ext>
            </a:extLst>
          </p:cNvPr>
          <p:cNvPicPr>
            <a:picLocks noGrp="1" noChangeAspect="1"/>
          </p:cNvPicPr>
          <p:nvPr>
            <p:ph idx="1"/>
          </p:nvPr>
        </p:nvPicPr>
        <p:blipFill>
          <a:blip r:embed="rId2"/>
          <a:stretch>
            <a:fillRect/>
          </a:stretch>
        </p:blipFill>
        <p:spPr>
          <a:xfrm>
            <a:off x="677334" y="3429000"/>
            <a:ext cx="10354359" cy="605172"/>
          </a:xfrm>
        </p:spPr>
      </p:pic>
    </p:spTree>
    <p:extLst>
      <p:ext uri="{BB962C8B-B14F-4D97-AF65-F5344CB8AC3E}">
        <p14:creationId xmlns:p14="http://schemas.microsoft.com/office/powerpoint/2010/main" val="7267854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FBE1B997-D284-A5D3-BA65-981BB3F0AEA7}"/>
              </a:ext>
            </a:extLst>
          </p:cNvPr>
          <p:cNvPicPr>
            <a:picLocks noGrp="1" noChangeAspect="1"/>
          </p:cNvPicPr>
          <p:nvPr>
            <p:ph idx="1"/>
          </p:nvPr>
        </p:nvPicPr>
        <p:blipFill>
          <a:blip r:embed="rId2"/>
          <a:stretch>
            <a:fillRect/>
          </a:stretch>
        </p:blipFill>
        <p:spPr>
          <a:xfrm>
            <a:off x="677334" y="2342311"/>
            <a:ext cx="9649514" cy="2585290"/>
          </a:xfrm>
        </p:spPr>
      </p:pic>
    </p:spTree>
    <p:extLst>
      <p:ext uri="{BB962C8B-B14F-4D97-AF65-F5344CB8AC3E}">
        <p14:creationId xmlns:p14="http://schemas.microsoft.com/office/powerpoint/2010/main" val="2158789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a:t>
            </a:r>
            <a:r>
              <a:rPr lang="en-US" dirty="0" err="1"/>
              <a:t>Shivanie</a:t>
            </a:r>
            <a:r>
              <a:rPr lang="en-US" dirty="0"/>
              <a:t> </a:t>
            </a:r>
            <a:r>
              <a:rPr lang="en-US" dirty="0" err="1"/>
              <a:t>Kemraj</a:t>
            </a:r>
            <a:br>
              <a:rPr lang="en-US" dirty="0"/>
            </a:br>
            <a:endParaRPr lang="en-US" dirty="0"/>
          </a:p>
        </p:txBody>
      </p:sp>
      <p:pic>
        <p:nvPicPr>
          <p:cNvPr id="5" name="Content Placeholder 4">
            <a:extLst>
              <a:ext uri="{FF2B5EF4-FFF2-40B4-BE49-F238E27FC236}">
                <a16:creationId xmlns:a16="http://schemas.microsoft.com/office/drawing/2014/main" id="{B2BEB0FD-59B9-3EB8-4656-9C326D52A13B}"/>
              </a:ext>
            </a:extLst>
          </p:cNvPr>
          <p:cNvPicPr>
            <a:picLocks noGrp="1" noChangeAspect="1"/>
          </p:cNvPicPr>
          <p:nvPr>
            <p:ph idx="1"/>
          </p:nvPr>
        </p:nvPicPr>
        <p:blipFill>
          <a:blip r:embed="rId2"/>
          <a:stretch>
            <a:fillRect/>
          </a:stretch>
        </p:blipFill>
        <p:spPr>
          <a:xfrm>
            <a:off x="814317" y="2705287"/>
            <a:ext cx="10563365" cy="2222314"/>
          </a:xfrm>
        </p:spPr>
      </p:pic>
    </p:spTree>
    <p:extLst>
      <p:ext uri="{BB962C8B-B14F-4D97-AF65-F5344CB8AC3E}">
        <p14:creationId xmlns:p14="http://schemas.microsoft.com/office/powerpoint/2010/main" val="36271634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2C0B6ADA-9574-2536-3B0F-D70E72CD5F56}"/>
              </a:ext>
            </a:extLst>
          </p:cNvPr>
          <p:cNvPicPr>
            <a:picLocks noGrp="1" noChangeAspect="1"/>
          </p:cNvPicPr>
          <p:nvPr>
            <p:ph idx="1"/>
          </p:nvPr>
        </p:nvPicPr>
        <p:blipFill>
          <a:blip r:embed="rId2"/>
          <a:stretch>
            <a:fillRect/>
          </a:stretch>
        </p:blipFill>
        <p:spPr>
          <a:xfrm>
            <a:off x="677334" y="2691296"/>
            <a:ext cx="9555171" cy="2605956"/>
          </a:xfrm>
        </p:spPr>
      </p:pic>
    </p:spTree>
    <p:extLst>
      <p:ext uri="{BB962C8B-B14F-4D97-AF65-F5344CB8AC3E}">
        <p14:creationId xmlns:p14="http://schemas.microsoft.com/office/powerpoint/2010/main" val="3811403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1B9B1-F684-F709-D100-FC04BDD159DA}"/>
              </a:ext>
            </a:extLst>
          </p:cNvPr>
          <p:cNvSpPr>
            <a:spLocks noGrp="1"/>
          </p:cNvSpPr>
          <p:nvPr>
            <p:ph type="title"/>
          </p:nvPr>
        </p:nvSpPr>
        <p:spPr/>
        <p:txBody>
          <a:bodyPr/>
          <a:lstStyle/>
          <a:p>
            <a:r>
              <a:rPr lang="en-US" dirty="0" err="1"/>
              <a:t>Shivanie</a:t>
            </a:r>
            <a:r>
              <a:rPr lang="en-US" dirty="0"/>
              <a:t> </a:t>
            </a:r>
            <a:r>
              <a:rPr lang="en-US" dirty="0" err="1"/>
              <a:t>Kemraj’s</a:t>
            </a:r>
            <a:r>
              <a:rPr lang="en-US" dirty="0"/>
              <a:t> Procedures</a:t>
            </a:r>
          </a:p>
        </p:txBody>
      </p:sp>
    </p:spTree>
    <p:extLst>
      <p:ext uri="{BB962C8B-B14F-4D97-AF65-F5344CB8AC3E}">
        <p14:creationId xmlns:p14="http://schemas.microsoft.com/office/powerpoint/2010/main" val="222844736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normAutofit/>
          </a:bodyPr>
          <a:lstStyle/>
          <a:p>
            <a:r>
              <a:rPr lang="en-US" sz="2800" dirty="0"/>
              <a:t>[Project3Procedure].[</a:t>
            </a:r>
            <a:r>
              <a:rPr lang="en-US" sz="2800" dirty="0" err="1"/>
              <a:t>usp_LoadModeOfInstruction</a:t>
            </a:r>
            <a:r>
              <a:rPr lang="en-US" sz="2800" dirty="0"/>
              <a:t>]</a:t>
            </a:r>
          </a:p>
        </p:txBody>
      </p:sp>
      <p:pic>
        <p:nvPicPr>
          <p:cNvPr id="5" name="Content Placeholder 4">
            <a:extLst>
              <a:ext uri="{FF2B5EF4-FFF2-40B4-BE49-F238E27FC236}">
                <a16:creationId xmlns:a16="http://schemas.microsoft.com/office/drawing/2014/main" id="{42F28932-1597-D31D-6E1F-488874DFA5B6}"/>
              </a:ext>
            </a:extLst>
          </p:cNvPr>
          <p:cNvPicPr>
            <a:picLocks noGrp="1" noChangeAspect="1"/>
          </p:cNvPicPr>
          <p:nvPr>
            <p:ph idx="1"/>
          </p:nvPr>
        </p:nvPicPr>
        <p:blipFill>
          <a:blip r:embed="rId2"/>
          <a:stretch>
            <a:fillRect/>
          </a:stretch>
        </p:blipFill>
        <p:spPr>
          <a:xfrm>
            <a:off x="1906621" y="1500655"/>
            <a:ext cx="6332707" cy="4747745"/>
          </a:xfrm>
        </p:spPr>
      </p:pic>
    </p:spTree>
    <p:extLst>
      <p:ext uri="{BB962C8B-B14F-4D97-AF65-F5344CB8AC3E}">
        <p14:creationId xmlns:p14="http://schemas.microsoft.com/office/powerpoint/2010/main" val="35660403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normAutofit/>
          </a:bodyPr>
          <a:lstStyle/>
          <a:p>
            <a:r>
              <a:rPr lang="en-US" sz="2800" dirty="0"/>
              <a:t>[Project3Function].[</a:t>
            </a:r>
            <a:r>
              <a:rPr lang="en-US" sz="2800" dirty="0" err="1"/>
              <a:t>tvf_CreateModeOfInstruction</a:t>
            </a:r>
            <a:r>
              <a:rPr lang="en-US" sz="2800" dirty="0"/>
              <a:t>]</a:t>
            </a:r>
          </a:p>
        </p:txBody>
      </p:sp>
      <p:pic>
        <p:nvPicPr>
          <p:cNvPr id="5" name="Content Placeholder 4">
            <a:extLst>
              <a:ext uri="{FF2B5EF4-FFF2-40B4-BE49-F238E27FC236}">
                <a16:creationId xmlns:a16="http://schemas.microsoft.com/office/drawing/2014/main" id="{B1608A4C-076B-3386-C790-2A8EDED7002C}"/>
              </a:ext>
            </a:extLst>
          </p:cNvPr>
          <p:cNvPicPr>
            <a:picLocks noGrp="1" noChangeAspect="1"/>
          </p:cNvPicPr>
          <p:nvPr>
            <p:ph idx="1"/>
          </p:nvPr>
        </p:nvPicPr>
        <p:blipFill>
          <a:blip r:embed="rId2"/>
          <a:stretch>
            <a:fillRect/>
          </a:stretch>
        </p:blipFill>
        <p:spPr>
          <a:xfrm>
            <a:off x="1881782" y="2108297"/>
            <a:ext cx="6187771" cy="3164094"/>
          </a:xfrm>
        </p:spPr>
      </p:pic>
    </p:spTree>
    <p:extLst>
      <p:ext uri="{BB962C8B-B14F-4D97-AF65-F5344CB8AC3E}">
        <p14:creationId xmlns:p14="http://schemas.microsoft.com/office/powerpoint/2010/main" val="15903022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5C4FE889-6003-38E3-52AC-FE8DBB782F1D}"/>
              </a:ext>
            </a:extLst>
          </p:cNvPr>
          <p:cNvPicPr>
            <a:picLocks noGrp="1" noChangeAspect="1"/>
          </p:cNvPicPr>
          <p:nvPr>
            <p:ph idx="1"/>
          </p:nvPr>
        </p:nvPicPr>
        <p:blipFill>
          <a:blip r:embed="rId2"/>
          <a:stretch>
            <a:fillRect/>
          </a:stretch>
        </p:blipFill>
        <p:spPr>
          <a:xfrm>
            <a:off x="677334" y="3429000"/>
            <a:ext cx="10606611" cy="611483"/>
          </a:xfrm>
        </p:spPr>
      </p:pic>
    </p:spTree>
    <p:extLst>
      <p:ext uri="{BB962C8B-B14F-4D97-AF65-F5344CB8AC3E}">
        <p14:creationId xmlns:p14="http://schemas.microsoft.com/office/powerpoint/2010/main" val="29554877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5FEA0458-F88A-5C2D-A6F7-FF02C60EDF0E}"/>
              </a:ext>
            </a:extLst>
          </p:cNvPr>
          <p:cNvPicPr>
            <a:picLocks noGrp="1" noChangeAspect="1"/>
          </p:cNvPicPr>
          <p:nvPr>
            <p:ph idx="1"/>
          </p:nvPr>
        </p:nvPicPr>
        <p:blipFill>
          <a:blip r:embed="rId2"/>
          <a:stretch>
            <a:fillRect/>
          </a:stretch>
        </p:blipFill>
        <p:spPr>
          <a:xfrm>
            <a:off x="677863" y="2949960"/>
            <a:ext cx="9868398" cy="2643443"/>
          </a:xfrm>
        </p:spPr>
      </p:pic>
    </p:spTree>
    <p:extLst>
      <p:ext uri="{BB962C8B-B14F-4D97-AF65-F5344CB8AC3E}">
        <p14:creationId xmlns:p14="http://schemas.microsoft.com/office/powerpoint/2010/main" val="403581362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211B80F2-6A16-39E4-C931-CC9A99F086A0}"/>
              </a:ext>
            </a:extLst>
          </p:cNvPr>
          <p:cNvPicPr>
            <a:picLocks noGrp="1" noChangeAspect="1"/>
          </p:cNvPicPr>
          <p:nvPr>
            <p:ph idx="1"/>
          </p:nvPr>
        </p:nvPicPr>
        <p:blipFill>
          <a:blip r:embed="rId2"/>
          <a:stretch>
            <a:fillRect/>
          </a:stretch>
        </p:blipFill>
        <p:spPr>
          <a:xfrm>
            <a:off x="677334" y="2761668"/>
            <a:ext cx="10033184" cy="2865633"/>
          </a:xfrm>
        </p:spPr>
      </p:pic>
    </p:spTree>
    <p:extLst>
      <p:ext uri="{BB962C8B-B14F-4D97-AF65-F5344CB8AC3E}">
        <p14:creationId xmlns:p14="http://schemas.microsoft.com/office/powerpoint/2010/main" val="34081838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lstStyle/>
          <a:p>
            <a:r>
              <a:rPr lang="en-US" dirty="0"/>
              <a:t>[Project3Procedure].</a:t>
            </a:r>
            <a:br>
              <a:rPr lang="en-US" dirty="0"/>
            </a:br>
            <a:r>
              <a:rPr lang="en-US" dirty="0"/>
              <a:t>[</a:t>
            </a:r>
            <a:r>
              <a:rPr lang="en-US" dirty="0" err="1"/>
              <a:t>usp_LoadClassModeOfInstruction</a:t>
            </a:r>
            <a:r>
              <a:rPr lang="en-US" dirty="0"/>
              <a:t>]</a:t>
            </a:r>
          </a:p>
        </p:txBody>
      </p:sp>
      <p:pic>
        <p:nvPicPr>
          <p:cNvPr id="5" name="Content Placeholder 4">
            <a:extLst>
              <a:ext uri="{FF2B5EF4-FFF2-40B4-BE49-F238E27FC236}">
                <a16:creationId xmlns:a16="http://schemas.microsoft.com/office/drawing/2014/main" id="{D8B07F42-3577-940C-0BB1-FFB8AB7641B6}"/>
              </a:ext>
            </a:extLst>
          </p:cNvPr>
          <p:cNvPicPr>
            <a:picLocks noGrp="1" noChangeAspect="1"/>
          </p:cNvPicPr>
          <p:nvPr>
            <p:ph idx="1"/>
          </p:nvPr>
        </p:nvPicPr>
        <p:blipFill>
          <a:blip r:embed="rId2"/>
          <a:stretch>
            <a:fillRect/>
          </a:stretch>
        </p:blipFill>
        <p:spPr>
          <a:xfrm>
            <a:off x="2308167" y="2111949"/>
            <a:ext cx="5328046" cy="4461507"/>
          </a:xfrm>
        </p:spPr>
      </p:pic>
    </p:spTree>
    <p:extLst>
      <p:ext uri="{BB962C8B-B14F-4D97-AF65-F5344CB8AC3E}">
        <p14:creationId xmlns:p14="http://schemas.microsoft.com/office/powerpoint/2010/main" val="27056567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lstStyle/>
          <a:p>
            <a:r>
              <a:rPr lang="en-US" dirty="0"/>
              <a:t>[Project3Function].</a:t>
            </a:r>
            <a:br>
              <a:rPr lang="en-US" dirty="0"/>
            </a:br>
            <a:r>
              <a:rPr lang="en-US" dirty="0"/>
              <a:t>[</a:t>
            </a:r>
            <a:r>
              <a:rPr lang="en-US" dirty="0" err="1"/>
              <a:t>tvf_CreateClassModeOfInstruction</a:t>
            </a:r>
            <a:r>
              <a:rPr lang="en-US" dirty="0"/>
              <a:t>]</a:t>
            </a:r>
          </a:p>
        </p:txBody>
      </p:sp>
      <p:pic>
        <p:nvPicPr>
          <p:cNvPr id="5" name="Content Placeholder 4">
            <a:extLst>
              <a:ext uri="{FF2B5EF4-FFF2-40B4-BE49-F238E27FC236}">
                <a16:creationId xmlns:a16="http://schemas.microsoft.com/office/drawing/2014/main" id="{1E44100C-5A78-9B2D-BF1F-27EC21235008}"/>
              </a:ext>
            </a:extLst>
          </p:cNvPr>
          <p:cNvPicPr>
            <a:picLocks noGrp="1" noChangeAspect="1"/>
          </p:cNvPicPr>
          <p:nvPr>
            <p:ph idx="1"/>
          </p:nvPr>
        </p:nvPicPr>
        <p:blipFill>
          <a:blip r:embed="rId2"/>
          <a:stretch>
            <a:fillRect/>
          </a:stretch>
        </p:blipFill>
        <p:spPr>
          <a:xfrm>
            <a:off x="1780491" y="2155189"/>
            <a:ext cx="5797356" cy="4093211"/>
          </a:xfrm>
        </p:spPr>
      </p:pic>
    </p:spTree>
    <p:extLst>
      <p:ext uri="{BB962C8B-B14F-4D97-AF65-F5344CB8AC3E}">
        <p14:creationId xmlns:p14="http://schemas.microsoft.com/office/powerpoint/2010/main" val="6645952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1C7A1FD8-D758-AEE1-F1BD-AA6DE295A19E}"/>
              </a:ext>
            </a:extLst>
          </p:cNvPr>
          <p:cNvPicPr>
            <a:picLocks noGrp="1" noChangeAspect="1"/>
          </p:cNvPicPr>
          <p:nvPr>
            <p:ph idx="1"/>
          </p:nvPr>
        </p:nvPicPr>
        <p:blipFill>
          <a:blip r:embed="rId2"/>
          <a:stretch>
            <a:fillRect/>
          </a:stretch>
        </p:blipFill>
        <p:spPr>
          <a:xfrm>
            <a:off x="677689" y="3429000"/>
            <a:ext cx="10150127" cy="578796"/>
          </a:xfrm>
        </p:spPr>
      </p:pic>
    </p:spTree>
    <p:extLst>
      <p:ext uri="{BB962C8B-B14F-4D97-AF65-F5344CB8AC3E}">
        <p14:creationId xmlns:p14="http://schemas.microsoft.com/office/powerpoint/2010/main" val="723395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Konrad Rakowski</a:t>
            </a:r>
            <a:br>
              <a:rPr lang="en-US" dirty="0"/>
            </a:br>
            <a:endParaRPr lang="en-US" dirty="0"/>
          </a:p>
        </p:txBody>
      </p:sp>
      <p:pic>
        <p:nvPicPr>
          <p:cNvPr id="5" name="Content Placeholder 4">
            <a:extLst>
              <a:ext uri="{FF2B5EF4-FFF2-40B4-BE49-F238E27FC236}">
                <a16:creationId xmlns:a16="http://schemas.microsoft.com/office/drawing/2014/main" id="{830D30F5-4D9A-7AD2-C974-4B76750FFE86}"/>
              </a:ext>
            </a:extLst>
          </p:cNvPr>
          <p:cNvPicPr>
            <a:picLocks noGrp="1" noChangeAspect="1"/>
          </p:cNvPicPr>
          <p:nvPr>
            <p:ph idx="1"/>
          </p:nvPr>
        </p:nvPicPr>
        <p:blipFill>
          <a:blip r:embed="rId2"/>
          <a:stretch>
            <a:fillRect/>
          </a:stretch>
        </p:blipFill>
        <p:spPr>
          <a:xfrm>
            <a:off x="952642" y="2711824"/>
            <a:ext cx="10286716" cy="2215777"/>
          </a:xfrm>
        </p:spPr>
      </p:pic>
    </p:spTree>
    <p:extLst>
      <p:ext uri="{BB962C8B-B14F-4D97-AF65-F5344CB8AC3E}">
        <p14:creationId xmlns:p14="http://schemas.microsoft.com/office/powerpoint/2010/main" val="26229051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F5DD5BDF-CD7E-9FA5-8174-EDE173A02275}"/>
              </a:ext>
            </a:extLst>
          </p:cNvPr>
          <p:cNvPicPr>
            <a:picLocks noGrp="1" noChangeAspect="1"/>
          </p:cNvPicPr>
          <p:nvPr>
            <p:ph idx="1"/>
          </p:nvPr>
        </p:nvPicPr>
        <p:blipFill>
          <a:blip r:embed="rId2"/>
          <a:stretch>
            <a:fillRect/>
          </a:stretch>
        </p:blipFill>
        <p:spPr>
          <a:xfrm>
            <a:off x="677334" y="2471509"/>
            <a:ext cx="9823510" cy="2791156"/>
          </a:xfrm>
        </p:spPr>
      </p:pic>
    </p:spTree>
    <p:extLst>
      <p:ext uri="{BB962C8B-B14F-4D97-AF65-F5344CB8AC3E}">
        <p14:creationId xmlns:p14="http://schemas.microsoft.com/office/powerpoint/2010/main" val="37779226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2955B6D8-DFDE-1483-5BF1-EA926AD12CBA}"/>
              </a:ext>
            </a:extLst>
          </p:cNvPr>
          <p:cNvPicPr>
            <a:picLocks noGrp="1" noChangeAspect="1"/>
          </p:cNvPicPr>
          <p:nvPr>
            <p:ph idx="1"/>
          </p:nvPr>
        </p:nvPicPr>
        <p:blipFill>
          <a:blip r:embed="rId2"/>
          <a:stretch>
            <a:fillRect/>
          </a:stretch>
        </p:blipFill>
        <p:spPr>
          <a:xfrm>
            <a:off x="677334" y="2633740"/>
            <a:ext cx="9772301" cy="2628924"/>
          </a:xfrm>
        </p:spPr>
      </p:pic>
    </p:spTree>
    <p:extLst>
      <p:ext uri="{BB962C8B-B14F-4D97-AF65-F5344CB8AC3E}">
        <p14:creationId xmlns:p14="http://schemas.microsoft.com/office/powerpoint/2010/main" val="25401869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1B9B1-F684-F709-D100-FC04BDD159DA}"/>
              </a:ext>
            </a:extLst>
          </p:cNvPr>
          <p:cNvSpPr>
            <a:spLocks noGrp="1"/>
          </p:cNvSpPr>
          <p:nvPr>
            <p:ph type="title"/>
          </p:nvPr>
        </p:nvSpPr>
        <p:spPr/>
        <p:txBody>
          <a:bodyPr/>
          <a:lstStyle/>
          <a:p>
            <a:r>
              <a:rPr lang="en-US" dirty="0"/>
              <a:t>Konrad Rakowski’s Procedures</a:t>
            </a:r>
          </a:p>
        </p:txBody>
      </p:sp>
    </p:spTree>
    <p:extLst>
      <p:ext uri="{BB962C8B-B14F-4D97-AF65-F5344CB8AC3E}">
        <p14:creationId xmlns:p14="http://schemas.microsoft.com/office/powerpoint/2010/main" val="415908274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normAutofit/>
          </a:bodyPr>
          <a:lstStyle/>
          <a:p>
            <a:r>
              <a:rPr lang="en-US" sz="3200" dirty="0"/>
              <a:t>[Project3Procedure].[</a:t>
            </a:r>
            <a:r>
              <a:rPr lang="en-US" sz="3200" dirty="0" err="1"/>
              <a:t>usp_LoadDepartment</a:t>
            </a:r>
            <a:r>
              <a:rPr lang="en-US" sz="3200" dirty="0"/>
              <a:t>]</a:t>
            </a:r>
          </a:p>
        </p:txBody>
      </p:sp>
      <p:pic>
        <p:nvPicPr>
          <p:cNvPr id="5" name="Content Placeholder 4">
            <a:extLst>
              <a:ext uri="{FF2B5EF4-FFF2-40B4-BE49-F238E27FC236}">
                <a16:creationId xmlns:a16="http://schemas.microsoft.com/office/drawing/2014/main" id="{5E159184-DF20-E0C8-1027-B140BF059C2B}"/>
              </a:ext>
            </a:extLst>
          </p:cNvPr>
          <p:cNvPicPr>
            <a:picLocks noGrp="1" noChangeAspect="1"/>
          </p:cNvPicPr>
          <p:nvPr>
            <p:ph idx="1"/>
          </p:nvPr>
        </p:nvPicPr>
        <p:blipFill>
          <a:blip r:embed="rId2"/>
          <a:stretch>
            <a:fillRect/>
          </a:stretch>
        </p:blipFill>
        <p:spPr>
          <a:xfrm>
            <a:off x="2772083" y="1772595"/>
            <a:ext cx="5526410" cy="4271591"/>
          </a:xfrm>
        </p:spPr>
      </p:pic>
    </p:spTree>
    <p:extLst>
      <p:ext uri="{BB962C8B-B14F-4D97-AF65-F5344CB8AC3E}">
        <p14:creationId xmlns:p14="http://schemas.microsoft.com/office/powerpoint/2010/main" val="30591507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normAutofit/>
          </a:bodyPr>
          <a:lstStyle/>
          <a:p>
            <a:r>
              <a:rPr lang="en-US" sz="3200" dirty="0"/>
              <a:t>[Project3Function].[</a:t>
            </a:r>
            <a:r>
              <a:rPr lang="en-US" sz="3200" dirty="0" err="1"/>
              <a:t>tvf_CreateDepartment</a:t>
            </a:r>
            <a:r>
              <a:rPr lang="en-US" sz="3200" dirty="0"/>
              <a:t>]</a:t>
            </a:r>
          </a:p>
        </p:txBody>
      </p:sp>
      <p:pic>
        <p:nvPicPr>
          <p:cNvPr id="5" name="Content Placeholder 4">
            <a:extLst>
              <a:ext uri="{FF2B5EF4-FFF2-40B4-BE49-F238E27FC236}">
                <a16:creationId xmlns:a16="http://schemas.microsoft.com/office/drawing/2014/main" id="{8B3736C5-E0AB-6CEB-427C-56AB48300524}"/>
              </a:ext>
            </a:extLst>
          </p:cNvPr>
          <p:cNvPicPr>
            <a:picLocks noGrp="1" noChangeAspect="1"/>
          </p:cNvPicPr>
          <p:nvPr>
            <p:ph idx="1"/>
          </p:nvPr>
        </p:nvPicPr>
        <p:blipFill>
          <a:blip r:embed="rId2"/>
          <a:stretch>
            <a:fillRect/>
          </a:stretch>
        </p:blipFill>
        <p:spPr>
          <a:xfrm>
            <a:off x="1592446" y="2817225"/>
            <a:ext cx="6767146" cy="2568163"/>
          </a:xfrm>
        </p:spPr>
      </p:pic>
    </p:spTree>
    <p:extLst>
      <p:ext uri="{BB962C8B-B14F-4D97-AF65-F5344CB8AC3E}">
        <p14:creationId xmlns:p14="http://schemas.microsoft.com/office/powerpoint/2010/main" val="2011640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20D9233C-D4D5-C335-D6B8-CAB25DE13D90}"/>
              </a:ext>
            </a:extLst>
          </p:cNvPr>
          <p:cNvPicPr>
            <a:picLocks noGrp="1" noChangeAspect="1"/>
          </p:cNvPicPr>
          <p:nvPr>
            <p:ph idx="1"/>
          </p:nvPr>
        </p:nvPicPr>
        <p:blipFill>
          <a:blip r:embed="rId2"/>
          <a:stretch>
            <a:fillRect/>
          </a:stretch>
        </p:blipFill>
        <p:spPr>
          <a:xfrm>
            <a:off x="677333" y="3429000"/>
            <a:ext cx="10368867" cy="569068"/>
          </a:xfrm>
        </p:spPr>
      </p:pic>
    </p:spTree>
    <p:extLst>
      <p:ext uri="{BB962C8B-B14F-4D97-AF65-F5344CB8AC3E}">
        <p14:creationId xmlns:p14="http://schemas.microsoft.com/office/powerpoint/2010/main" val="301690448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597020DC-944F-1030-F48F-FDA7378B22D8}"/>
              </a:ext>
            </a:extLst>
          </p:cNvPr>
          <p:cNvPicPr>
            <a:picLocks noGrp="1" noChangeAspect="1"/>
          </p:cNvPicPr>
          <p:nvPr>
            <p:ph idx="1"/>
          </p:nvPr>
        </p:nvPicPr>
        <p:blipFill>
          <a:blip r:embed="rId2"/>
          <a:stretch>
            <a:fillRect/>
          </a:stretch>
        </p:blipFill>
        <p:spPr>
          <a:xfrm>
            <a:off x="677334" y="2176783"/>
            <a:ext cx="10265942" cy="2750818"/>
          </a:xfrm>
        </p:spPr>
      </p:pic>
    </p:spTree>
    <p:extLst>
      <p:ext uri="{BB962C8B-B14F-4D97-AF65-F5344CB8AC3E}">
        <p14:creationId xmlns:p14="http://schemas.microsoft.com/office/powerpoint/2010/main" val="3926672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1FEAF37E-F14A-0729-7D8A-E4DF1A8E8BB1}"/>
              </a:ext>
            </a:extLst>
          </p:cNvPr>
          <p:cNvPicPr>
            <a:picLocks noGrp="1" noChangeAspect="1"/>
          </p:cNvPicPr>
          <p:nvPr>
            <p:ph idx="1"/>
          </p:nvPr>
        </p:nvPicPr>
        <p:blipFill>
          <a:blip r:embed="rId2"/>
          <a:stretch>
            <a:fillRect/>
          </a:stretch>
        </p:blipFill>
        <p:spPr>
          <a:xfrm>
            <a:off x="677334" y="2380127"/>
            <a:ext cx="9781503" cy="2765804"/>
          </a:xfrm>
        </p:spPr>
      </p:pic>
    </p:spTree>
    <p:extLst>
      <p:ext uri="{BB962C8B-B14F-4D97-AF65-F5344CB8AC3E}">
        <p14:creationId xmlns:p14="http://schemas.microsoft.com/office/powerpoint/2010/main" val="339522399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lstStyle/>
          <a:p>
            <a:r>
              <a:rPr lang="en-US" dirty="0"/>
              <a:t>[Project3Procedure].[</a:t>
            </a:r>
            <a:r>
              <a:rPr lang="en-US" dirty="0" err="1"/>
              <a:t>usp_LoadCourse</a:t>
            </a:r>
            <a:r>
              <a:rPr lang="en-US" dirty="0"/>
              <a:t>]</a:t>
            </a:r>
          </a:p>
        </p:txBody>
      </p:sp>
      <p:pic>
        <p:nvPicPr>
          <p:cNvPr id="5" name="Content Placeholder 4">
            <a:extLst>
              <a:ext uri="{FF2B5EF4-FFF2-40B4-BE49-F238E27FC236}">
                <a16:creationId xmlns:a16="http://schemas.microsoft.com/office/drawing/2014/main" id="{AB92B0E1-8BD6-7533-EA2E-DBA7D948FBCD}"/>
              </a:ext>
            </a:extLst>
          </p:cNvPr>
          <p:cNvPicPr>
            <a:picLocks noGrp="1" noChangeAspect="1"/>
          </p:cNvPicPr>
          <p:nvPr>
            <p:ph idx="1"/>
          </p:nvPr>
        </p:nvPicPr>
        <p:blipFill>
          <a:blip r:embed="rId2"/>
          <a:stretch>
            <a:fillRect/>
          </a:stretch>
        </p:blipFill>
        <p:spPr>
          <a:xfrm>
            <a:off x="2752928" y="1965230"/>
            <a:ext cx="4503906" cy="4327618"/>
          </a:xfrm>
        </p:spPr>
      </p:pic>
    </p:spTree>
    <p:extLst>
      <p:ext uri="{BB962C8B-B14F-4D97-AF65-F5344CB8AC3E}">
        <p14:creationId xmlns:p14="http://schemas.microsoft.com/office/powerpoint/2010/main" val="22696313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lstStyle/>
          <a:p>
            <a:r>
              <a:rPr lang="en-US" dirty="0"/>
              <a:t>[Project3Function].[</a:t>
            </a:r>
            <a:r>
              <a:rPr lang="en-US" dirty="0" err="1"/>
              <a:t>tvf_CreateCourse</a:t>
            </a:r>
            <a:r>
              <a:rPr lang="en-US" dirty="0"/>
              <a:t>]</a:t>
            </a:r>
          </a:p>
        </p:txBody>
      </p:sp>
      <p:pic>
        <p:nvPicPr>
          <p:cNvPr id="5" name="Content Placeholder 4">
            <a:extLst>
              <a:ext uri="{FF2B5EF4-FFF2-40B4-BE49-F238E27FC236}">
                <a16:creationId xmlns:a16="http://schemas.microsoft.com/office/drawing/2014/main" id="{3AC2C97B-9077-DBC3-81EA-D985B64AB5B1}"/>
              </a:ext>
            </a:extLst>
          </p:cNvPr>
          <p:cNvPicPr>
            <a:picLocks noGrp="1" noChangeAspect="1"/>
          </p:cNvPicPr>
          <p:nvPr>
            <p:ph idx="1"/>
          </p:nvPr>
        </p:nvPicPr>
        <p:blipFill>
          <a:blip r:embed="rId2"/>
          <a:stretch>
            <a:fillRect/>
          </a:stretch>
        </p:blipFill>
        <p:spPr>
          <a:xfrm>
            <a:off x="1735454" y="2160588"/>
            <a:ext cx="6481130" cy="3881437"/>
          </a:xfrm>
        </p:spPr>
      </p:pic>
    </p:spTree>
    <p:extLst>
      <p:ext uri="{BB962C8B-B14F-4D97-AF65-F5344CB8AC3E}">
        <p14:creationId xmlns:p14="http://schemas.microsoft.com/office/powerpoint/2010/main" val="779712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C01543-CC7C-4425-850E-EB64C7F43174}"/>
              </a:ext>
            </a:extLst>
          </p:cNvPr>
          <p:cNvSpPr>
            <a:spLocks noGrp="1"/>
          </p:cNvSpPr>
          <p:nvPr>
            <p:ph type="title"/>
          </p:nvPr>
        </p:nvSpPr>
        <p:spPr/>
        <p:txBody>
          <a:bodyPr>
            <a:normAutofit/>
          </a:bodyPr>
          <a:lstStyle/>
          <a:p>
            <a:r>
              <a:rPr lang="en-US" dirty="0"/>
              <a:t>To-Do List For Kevin Tang</a:t>
            </a:r>
            <a:br>
              <a:rPr lang="en-US" dirty="0"/>
            </a:br>
            <a:endParaRPr lang="en-US" dirty="0"/>
          </a:p>
        </p:txBody>
      </p:sp>
      <p:pic>
        <p:nvPicPr>
          <p:cNvPr id="5" name="Content Placeholder 4">
            <a:extLst>
              <a:ext uri="{FF2B5EF4-FFF2-40B4-BE49-F238E27FC236}">
                <a16:creationId xmlns:a16="http://schemas.microsoft.com/office/drawing/2014/main" id="{B848444D-18D8-E613-AA0B-CFF1D5EF156A}"/>
              </a:ext>
            </a:extLst>
          </p:cNvPr>
          <p:cNvPicPr>
            <a:picLocks noGrp="1" noChangeAspect="1"/>
          </p:cNvPicPr>
          <p:nvPr>
            <p:ph idx="1"/>
          </p:nvPr>
        </p:nvPicPr>
        <p:blipFill>
          <a:blip r:embed="rId2"/>
          <a:stretch>
            <a:fillRect/>
          </a:stretch>
        </p:blipFill>
        <p:spPr>
          <a:xfrm>
            <a:off x="867264" y="2675043"/>
            <a:ext cx="10457471" cy="2252558"/>
          </a:xfrm>
        </p:spPr>
      </p:pic>
    </p:spTree>
    <p:extLst>
      <p:ext uri="{BB962C8B-B14F-4D97-AF65-F5344CB8AC3E}">
        <p14:creationId xmlns:p14="http://schemas.microsoft.com/office/powerpoint/2010/main" val="275771406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0511A5F5-AE0C-BEE9-B629-B03574B45061}"/>
              </a:ext>
            </a:extLst>
          </p:cNvPr>
          <p:cNvPicPr>
            <a:picLocks noGrp="1" noChangeAspect="1"/>
          </p:cNvPicPr>
          <p:nvPr>
            <p:ph idx="1"/>
          </p:nvPr>
        </p:nvPicPr>
        <p:blipFill>
          <a:blip r:embed="rId2"/>
          <a:stretch>
            <a:fillRect/>
          </a:stretch>
        </p:blipFill>
        <p:spPr>
          <a:xfrm>
            <a:off x="677334" y="3429000"/>
            <a:ext cx="10451650" cy="667291"/>
          </a:xfrm>
        </p:spPr>
      </p:pic>
    </p:spTree>
    <p:extLst>
      <p:ext uri="{BB962C8B-B14F-4D97-AF65-F5344CB8AC3E}">
        <p14:creationId xmlns:p14="http://schemas.microsoft.com/office/powerpoint/2010/main" val="9583772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5FD20131-9605-62FA-D317-0763EDBE4F52}"/>
              </a:ext>
            </a:extLst>
          </p:cNvPr>
          <p:cNvPicPr>
            <a:picLocks noGrp="1" noChangeAspect="1"/>
          </p:cNvPicPr>
          <p:nvPr>
            <p:ph idx="1"/>
          </p:nvPr>
        </p:nvPicPr>
        <p:blipFill>
          <a:blip r:embed="rId2"/>
          <a:stretch>
            <a:fillRect/>
          </a:stretch>
        </p:blipFill>
        <p:spPr>
          <a:xfrm>
            <a:off x="677334" y="2307870"/>
            <a:ext cx="10414206" cy="2954794"/>
          </a:xfrm>
        </p:spPr>
      </p:pic>
    </p:spTree>
    <p:extLst>
      <p:ext uri="{BB962C8B-B14F-4D97-AF65-F5344CB8AC3E}">
        <p14:creationId xmlns:p14="http://schemas.microsoft.com/office/powerpoint/2010/main" val="300574716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4301F253-6B07-47E6-8986-4044FA5FE48C}"/>
              </a:ext>
            </a:extLst>
          </p:cNvPr>
          <p:cNvPicPr>
            <a:picLocks noGrp="1" noChangeAspect="1"/>
          </p:cNvPicPr>
          <p:nvPr>
            <p:ph idx="1"/>
          </p:nvPr>
        </p:nvPicPr>
        <p:blipFill>
          <a:blip r:embed="rId2"/>
          <a:stretch>
            <a:fillRect/>
          </a:stretch>
        </p:blipFill>
        <p:spPr>
          <a:xfrm>
            <a:off x="677334" y="2417335"/>
            <a:ext cx="9525917" cy="2718869"/>
          </a:xfrm>
        </p:spPr>
      </p:pic>
    </p:spTree>
    <p:extLst>
      <p:ext uri="{BB962C8B-B14F-4D97-AF65-F5344CB8AC3E}">
        <p14:creationId xmlns:p14="http://schemas.microsoft.com/office/powerpoint/2010/main" val="411467340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1B9B1-F684-F709-D100-FC04BDD159DA}"/>
              </a:ext>
            </a:extLst>
          </p:cNvPr>
          <p:cNvSpPr>
            <a:spLocks noGrp="1"/>
          </p:cNvSpPr>
          <p:nvPr>
            <p:ph type="title"/>
          </p:nvPr>
        </p:nvSpPr>
        <p:spPr/>
        <p:txBody>
          <a:bodyPr/>
          <a:lstStyle/>
          <a:p>
            <a:r>
              <a:rPr lang="en-US" dirty="0"/>
              <a:t>Kevin Tang’s Procedures</a:t>
            </a:r>
          </a:p>
        </p:txBody>
      </p:sp>
    </p:spTree>
    <p:extLst>
      <p:ext uri="{BB962C8B-B14F-4D97-AF65-F5344CB8AC3E}">
        <p14:creationId xmlns:p14="http://schemas.microsoft.com/office/powerpoint/2010/main" val="19048176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lstStyle/>
          <a:p>
            <a:r>
              <a:rPr lang="en-US" dirty="0"/>
              <a:t>[Project3Procedure].[</a:t>
            </a:r>
            <a:r>
              <a:rPr lang="en-US" dirty="0" err="1"/>
              <a:t>usp_LoadDay</a:t>
            </a:r>
            <a:r>
              <a:rPr lang="en-US" dirty="0"/>
              <a:t>]</a:t>
            </a:r>
          </a:p>
        </p:txBody>
      </p:sp>
      <p:pic>
        <p:nvPicPr>
          <p:cNvPr id="5" name="Content Placeholder 4">
            <a:extLst>
              <a:ext uri="{FF2B5EF4-FFF2-40B4-BE49-F238E27FC236}">
                <a16:creationId xmlns:a16="http://schemas.microsoft.com/office/drawing/2014/main" id="{BEC6D161-12D0-F416-A723-386D80366DD2}"/>
              </a:ext>
            </a:extLst>
          </p:cNvPr>
          <p:cNvPicPr>
            <a:picLocks noGrp="1" noChangeAspect="1"/>
          </p:cNvPicPr>
          <p:nvPr>
            <p:ph idx="1"/>
          </p:nvPr>
        </p:nvPicPr>
        <p:blipFill>
          <a:blip r:embed="rId2"/>
          <a:stretch>
            <a:fillRect/>
          </a:stretch>
        </p:blipFill>
        <p:spPr>
          <a:xfrm>
            <a:off x="2441641" y="1662101"/>
            <a:ext cx="5068111" cy="4394059"/>
          </a:xfrm>
        </p:spPr>
      </p:pic>
    </p:spTree>
    <p:extLst>
      <p:ext uri="{BB962C8B-B14F-4D97-AF65-F5344CB8AC3E}">
        <p14:creationId xmlns:p14="http://schemas.microsoft.com/office/powerpoint/2010/main" val="24588214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lstStyle/>
          <a:p>
            <a:r>
              <a:rPr lang="en-US" dirty="0"/>
              <a:t>[Project3Function].[</a:t>
            </a:r>
            <a:r>
              <a:rPr lang="en-US" dirty="0" err="1"/>
              <a:t>tvf_CreateDay</a:t>
            </a:r>
            <a:r>
              <a:rPr lang="en-US" dirty="0"/>
              <a:t>]</a:t>
            </a:r>
          </a:p>
        </p:txBody>
      </p:sp>
      <p:pic>
        <p:nvPicPr>
          <p:cNvPr id="5" name="Content Placeholder 4">
            <a:extLst>
              <a:ext uri="{FF2B5EF4-FFF2-40B4-BE49-F238E27FC236}">
                <a16:creationId xmlns:a16="http://schemas.microsoft.com/office/drawing/2014/main" id="{1BC7D60B-94CB-9116-0A1D-71F38DAAA745}"/>
              </a:ext>
            </a:extLst>
          </p:cNvPr>
          <p:cNvPicPr>
            <a:picLocks noGrp="1" noChangeAspect="1"/>
          </p:cNvPicPr>
          <p:nvPr>
            <p:ph idx="1"/>
          </p:nvPr>
        </p:nvPicPr>
        <p:blipFill>
          <a:blip r:embed="rId2"/>
          <a:stretch>
            <a:fillRect/>
          </a:stretch>
        </p:blipFill>
        <p:spPr>
          <a:xfrm>
            <a:off x="3107500" y="2160588"/>
            <a:ext cx="3857504" cy="4006559"/>
          </a:xfrm>
        </p:spPr>
      </p:pic>
    </p:spTree>
    <p:extLst>
      <p:ext uri="{BB962C8B-B14F-4D97-AF65-F5344CB8AC3E}">
        <p14:creationId xmlns:p14="http://schemas.microsoft.com/office/powerpoint/2010/main" val="12746827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D2C696FE-5559-F205-8049-52E875BC18BB}"/>
              </a:ext>
            </a:extLst>
          </p:cNvPr>
          <p:cNvPicPr>
            <a:picLocks noGrp="1" noChangeAspect="1"/>
          </p:cNvPicPr>
          <p:nvPr>
            <p:ph idx="1"/>
          </p:nvPr>
        </p:nvPicPr>
        <p:blipFill>
          <a:blip r:embed="rId2"/>
          <a:stretch>
            <a:fillRect/>
          </a:stretch>
        </p:blipFill>
        <p:spPr>
          <a:xfrm>
            <a:off x="677690" y="3429000"/>
            <a:ext cx="9985636" cy="598251"/>
          </a:xfrm>
        </p:spPr>
      </p:pic>
    </p:spTree>
    <p:extLst>
      <p:ext uri="{BB962C8B-B14F-4D97-AF65-F5344CB8AC3E}">
        <p14:creationId xmlns:p14="http://schemas.microsoft.com/office/powerpoint/2010/main" val="165596774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38FB085A-2481-FFF2-988A-81980489EE3A}"/>
              </a:ext>
            </a:extLst>
          </p:cNvPr>
          <p:cNvPicPr>
            <a:picLocks noGrp="1" noChangeAspect="1"/>
          </p:cNvPicPr>
          <p:nvPr>
            <p:ph idx="1"/>
          </p:nvPr>
        </p:nvPicPr>
        <p:blipFill>
          <a:blip r:embed="rId2"/>
          <a:stretch>
            <a:fillRect/>
          </a:stretch>
        </p:blipFill>
        <p:spPr>
          <a:xfrm>
            <a:off x="677334" y="2155556"/>
            <a:ext cx="9973001" cy="2844461"/>
          </a:xfrm>
        </p:spPr>
      </p:pic>
    </p:spTree>
    <p:extLst>
      <p:ext uri="{BB962C8B-B14F-4D97-AF65-F5344CB8AC3E}">
        <p14:creationId xmlns:p14="http://schemas.microsoft.com/office/powerpoint/2010/main" val="289114692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32882E18-5A89-700A-2277-789C381CC152}"/>
              </a:ext>
            </a:extLst>
          </p:cNvPr>
          <p:cNvPicPr>
            <a:picLocks noGrp="1" noChangeAspect="1"/>
          </p:cNvPicPr>
          <p:nvPr>
            <p:ph idx="1"/>
          </p:nvPr>
        </p:nvPicPr>
        <p:blipFill>
          <a:blip r:embed="rId2"/>
          <a:stretch>
            <a:fillRect/>
          </a:stretch>
        </p:blipFill>
        <p:spPr>
          <a:xfrm>
            <a:off x="677334" y="2560082"/>
            <a:ext cx="9738790" cy="2566394"/>
          </a:xfrm>
        </p:spPr>
      </p:pic>
    </p:spTree>
    <p:extLst>
      <p:ext uri="{BB962C8B-B14F-4D97-AF65-F5344CB8AC3E}">
        <p14:creationId xmlns:p14="http://schemas.microsoft.com/office/powerpoint/2010/main" val="87206156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1E5D-8447-20DB-E929-14095BC46D57}"/>
              </a:ext>
            </a:extLst>
          </p:cNvPr>
          <p:cNvSpPr>
            <a:spLocks noGrp="1"/>
          </p:cNvSpPr>
          <p:nvPr>
            <p:ph type="title"/>
          </p:nvPr>
        </p:nvSpPr>
        <p:spPr/>
        <p:txBody>
          <a:bodyPr>
            <a:normAutofit/>
          </a:bodyPr>
          <a:lstStyle/>
          <a:p>
            <a:r>
              <a:rPr lang="en-US" sz="3200" dirty="0"/>
              <a:t>[Project3Procedure].[</a:t>
            </a:r>
            <a:r>
              <a:rPr lang="en-US" sz="3200" dirty="0" err="1"/>
              <a:t>usp_LoadInstructor</a:t>
            </a:r>
            <a:r>
              <a:rPr lang="en-US" sz="3200" dirty="0"/>
              <a:t>]</a:t>
            </a:r>
          </a:p>
        </p:txBody>
      </p:sp>
      <p:pic>
        <p:nvPicPr>
          <p:cNvPr id="5" name="Content Placeholder 4">
            <a:extLst>
              <a:ext uri="{FF2B5EF4-FFF2-40B4-BE49-F238E27FC236}">
                <a16:creationId xmlns:a16="http://schemas.microsoft.com/office/drawing/2014/main" id="{F83BFE45-2C8B-4990-2D4F-C7EEDB8F8FA7}"/>
              </a:ext>
            </a:extLst>
          </p:cNvPr>
          <p:cNvPicPr>
            <a:picLocks noGrp="1" noChangeAspect="1"/>
          </p:cNvPicPr>
          <p:nvPr>
            <p:ph idx="1"/>
          </p:nvPr>
        </p:nvPicPr>
        <p:blipFill>
          <a:blip r:embed="rId2"/>
          <a:stretch>
            <a:fillRect/>
          </a:stretch>
        </p:blipFill>
        <p:spPr>
          <a:xfrm>
            <a:off x="2296450" y="1725870"/>
            <a:ext cx="5378673" cy="4522530"/>
          </a:xfrm>
        </p:spPr>
      </p:pic>
    </p:spTree>
    <p:extLst>
      <p:ext uri="{BB962C8B-B14F-4D97-AF65-F5344CB8AC3E}">
        <p14:creationId xmlns:p14="http://schemas.microsoft.com/office/powerpoint/2010/main" val="2176643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BDCD70-DFB6-40D1-A7D5-F8F34E1156BD}"/>
              </a:ext>
            </a:extLst>
          </p:cNvPr>
          <p:cNvSpPr>
            <a:spLocks noGrp="1"/>
          </p:cNvSpPr>
          <p:nvPr>
            <p:ph type="title"/>
          </p:nvPr>
        </p:nvSpPr>
        <p:spPr/>
        <p:txBody>
          <a:bodyPr/>
          <a:lstStyle/>
          <a:p>
            <a:r>
              <a:rPr lang="en-US" dirty="0"/>
              <a:t>Gannt Chart</a:t>
            </a:r>
          </a:p>
        </p:txBody>
      </p:sp>
      <p:pic>
        <p:nvPicPr>
          <p:cNvPr id="5" name="Content Placeholder 4">
            <a:extLst>
              <a:ext uri="{FF2B5EF4-FFF2-40B4-BE49-F238E27FC236}">
                <a16:creationId xmlns:a16="http://schemas.microsoft.com/office/drawing/2014/main" id="{50215346-7B2E-8DC1-01D0-C33C3FCC1DE9}"/>
              </a:ext>
            </a:extLst>
          </p:cNvPr>
          <p:cNvPicPr>
            <a:picLocks noGrp="1" noChangeAspect="1"/>
          </p:cNvPicPr>
          <p:nvPr>
            <p:ph idx="1"/>
          </p:nvPr>
        </p:nvPicPr>
        <p:blipFill>
          <a:blip r:embed="rId2"/>
          <a:stretch>
            <a:fillRect/>
          </a:stretch>
        </p:blipFill>
        <p:spPr>
          <a:xfrm>
            <a:off x="899942" y="1930400"/>
            <a:ext cx="10392115" cy="3661470"/>
          </a:xfrm>
        </p:spPr>
      </p:pic>
    </p:spTree>
    <p:extLst>
      <p:ext uri="{BB962C8B-B14F-4D97-AF65-F5344CB8AC3E}">
        <p14:creationId xmlns:p14="http://schemas.microsoft.com/office/powerpoint/2010/main" val="13907078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EA6A-59D3-1F56-D818-0E877C84119C}"/>
              </a:ext>
            </a:extLst>
          </p:cNvPr>
          <p:cNvSpPr>
            <a:spLocks noGrp="1"/>
          </p:cNvSpPr>
          <p:nvPr>
            <p:ph type="title"/>
          </p:nvPr>
        </p:nvSpPr>
        <p:spPr/>
        <p:txBody>
          <a:bodyPr>
            <a:normAutofit/>
          </a:bodyPr>
          <a:lstStyle/>
          <a:p>
            <a:r>
              <a:rPr lang="en-US" sz="3400" dirty="0"/>
              <a:t>[Project3Function].[</a:t>
            </a:r>
            <a:r>
              <a:rPr lang="en-US" sz="3400" dirty="0" err="1"/>
              <a:t>tvf_CreateInstructor</a:t>
            </a:r>
            <a:r>
              <a:rPr lang="en-US" sz="3400" dirty="0"/>
              <a:t>]</a:t>
            </a:r>
          </a:p>
        </p:txBody>
      </p:sp>
      <p:pic>
        <p:nvPicPr>
          <p:cNvPr id="5" name="Content Placeholder 4">
            <a:extLst>
              <a:ext uri="{FF2B5EF4-FFF2-40B4-BE49-F238E27FC236}">
                <a16:creationId xmlns:a16="http://schemas.microsoft.com/office/drawing/2014/main" id="{0888C382-1968-FCB5-867E-0CDD4A27C194}"/>
              </a:ext>
            </a:extLst>
          </p:cNvPr>
          <p:cNvPicPr>
            <a:picLocks noGrp="1" noChangeAspect="1"/>
          </p:cNvPicPr>
          <p:nvPr>
            <p:ph idx="1"/>
          </p:nvPr>
        </p:nvPicPr>
        <p:blipFill>
          <a:blip r:embed="rId2"/>
          <a:stretch>
            <a:fillRect/>
          </a:stretch>
        </p:blipFill>
        <p:spPr>
          <a:xfrm>
            <a:off x="1142365" y="2160588"/>
            <a:ext cx="7667307" cy="3881437"/>
          </a:xfrm>
        </p:spPr>
      </p:pic>
    </p:spTree>
    <p:extLst>
      <p:ext uri="{BB962C8B-B14F-4D97-AF65-F5344CB8AC3E}">
        <p14:creationId xmlns:p14="http://schemas.microsoft.com/office/powerpoint/2010/main" val="974208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54F2-206C-1D5A-A1DA-E1537D15224B}"/>
              </a:ext>
            </a:extLst>
          </p:cNvPr>
          <p:cNvSpPr>
            <a:spLocks noGrp="1"/>
          </p:cNvSpPr>
          <p:nvPr>
            <p:ph type="title"/>
          </p:nvPr>
        </p:nvSpPr>
        <p:spPr/>
        <p:txBody>
          <a:bodyPr/>
          <a:lstStyle/>
          <a:p>
            <a:r>
              <a:rPr lang="en-US" dirty="0"/>
              <a:t>Workflow log Entry and Execution Time</a:t>
            </a:r>
          </a:p>
        </p:txBody>
      </p:sp>
      <p:pic>
        <p:nvPicPr>
          <p:cNvPr id="5" name="Content Placeholder 4">
            <a:extLst>
              <a:ext uri="{FF2B5EF4-FFF2-40B4-BE49-F238E27FC236}">
                <a16:creationId xmlns:a16="http://schemas.microsoft.com/office/drawing/2014/main" id="{FB4F9C0A-7418-16D7-BB4C-F2E752DC42CA}"/>
              </a:ext>
            </a:extLst>
          </p:cNvPr>
          <p:cNvPicPr>
            <a:picLocks noGrp="1" noChangeAspect="1"/>
          </p:cNvPicPr>
          <p:nvPr>
            <p:ph idx="1"/>
          </p:nvPr>
        </p:nvPicPr>
        <p:blipFill>
          <a:blip r:embed="rId2"/>
          <a:stretch>
            <a:fillRect/>
          </a:stretch>
        </p:blipFill>
        <p:spPr>
          <a:xfrm>
            <a:off x="677334" y="3429000"/>
            <a:ext cx="9888849" cy="608883"/>
          </a:xfrm>
        </p:spPr>
      </p:pic>
    </p:spTree>
    <p:extLst>
      <p:ext uri="{BB962C8B-B14F-4D97-AF65-F5344CB8AC3E}">
        <p14:creationId xmlns:p14="http://schemas.microsoft.com/office/powerpoint/2010/main" val="137171407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CCB-96E0-8044-820E-FA33F4EAE930}"/>
              </a:ext>
            </a:extLst>
          </p:cNvPr>
          <p:cNvSpPr>
            <a:spLocks noGrp="1"/>
          </p:cNvSpPr>
          <p:nvPr>
            <p:ph type="title"/>
          </p:nvPr>
        </p:nvSpPr>
        <p:spPr/>
        <p:txBody>
          <a:bodyPr/>
          <a:lstStyle/>
          <a:p>
            <a:r>
              <a:rPr lang="en-US" dirty="0"/>
              <a:t>Function Output</a:t>
            </a:r>
          </a:p>
        </p:txBody>
      </p:sp>
      <p:pic>
        <p:nvPicPr>
          <p:cNvPr id="5" name="Content Placeholder 4">
            <a:extLst>
              <a:ext uri="{FF2B5EF4-FFF2-40B4-BE49-F238E27FC236}">
                <a16:creationId xmlns:a16="http://schemas.microsoft.com/office/drawing/2014/main" id="{422CD114-F99C-9480-3707-D84F0460309A}"/>
              </a:ext>
            </a:extLst>
          </p:cNvPr>
          <p:cNvPicPr>
            <a:picLocks noGrp="1" noChangeAspect="1"/>
          </p:cNvPicPr>
          <p:nvPr>
            <p:ph idx="1"/>
          </p:nvPr>
        </p:nvPicPr>
        <p:blipFill>
          <a:blip r:embed="rId2"/>
          <a:stretch>
            <a:fillRect/>
          </a:stretch>
        </p:blipFill>
        <p:spPr>
          <a:xfrm>
            <a:off x="677689" y="2312039"/>
            <a:ext cx="9176743" cy="2615562"/>
          </a:xfrm>
        </p:spPr>
      </p:pic>
    </p:spTree>
    <p:extLst>
      <p:ext uri="{BB962C8B-B14F-4D97-AF65-F5344CB8AC3E}">
        <p14:creationId xmlns:p14="http://schemas.microsoft.com/office/powerpoint/2010/main" val="9518781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8FA9-815B-0AAB-5F1F-43D11C7FA4CA}"/>
              </a:ext>
            </a:extLst>
          </p:cNvPr>
          <p:cNvSpPr>
            <a:spLocks noGrp="1"/>
          </p:cNvSpPr>
          <p:nvPr>
            <p:ph type="title"/>
          </p:nvPr>
        </p:nvSpPr>
        <p:spPr/>
        <p:txBody>
          <a:bodyPr>
            <a:normAutofit fontScale="90000"/>
          </a:bodyPr>
          <a:lstStyle/>
          <a:p>
            <a:r>
              <a:rPr lang="en-US" dirty="0"/>
              <a:t>Table Output</a:t>
            </a:r>
            <a:br>
              <a:rPr lang="en-US" dirty="0"/>
            </a:br>
            <a:r>
              <a:rPr lang="en-US" sz="1800" dirty="0"/>
              <a:t>Key:</a:t>
            </a:r>
            <a:br>
              <a:rPr lang="en-US" sz="1800" dirty="0"/>
            </a:br>
            <a:r>
              <a:rPr lang="en-US" sz="1800" dirty="0"/>
              <a:t>    Green = Column’s values auto-generated</a:t>
            </a:r>
            <a:br>
              <a:rPr lang="en-US" sz="1800" dirty="0"/>
            </a:br>
            <a:r>
              <a:rPr lang="en-US" sz="1800" dirty="0"/>
              <a:t>    Blue = Column’s values obtained via function</a:t>
            </a:r>
          </a:p>
        </p:txBody>
      </p:sp>
      <p:pic>
        <p:nvPicPr>
          <p:cNvPr id="5" name="Content Placeholder 4">
            <a:extLst>
              <a:ext uri="{FF2B5EF4-FFF2-40B4-BE49-F238E27FC236}">
                <a16:creationId xmlns:a16="http://schemas.microsoft.com/office/drawing/2014/main" id="{D4C8B941-626A-4236-8D91-9BFF589179B6}"/>
              </a:ext>
            </a:extLst>
          </p:cNvPr>
          <p:cNvPicPr>
            <a:picLocks noGrp="1" noChangeAspect="1"/>
          </p:cNvPicPr>
          <p:nvPr>
            <p:ph idx="1"/>
          </p:nvPr>
        </p:nvPicPr>
        <p:blipFill>
          <a:blip r:embed="rId2"/>
          <a:stretch>
            <a:fillRect/>
          </a:stretch>
        </p:blipFill>
        <p:spPr>
          <a:xfrm>
            <a:off x="677334" y="2363783"/>
            <a:ext cx="9586161" cy="2563818"/>
          </a:xfrm>
        </p:spPr>
      </p:pic>
      <p:sp>
        <p:nvSpPr>
          <p:cNvPr id="6" name="TextBox 5">
            <a:extLst>
              <a:ext uri="{FF2B5EF4-FFF2-40B4-BE49-F238E27FC236}">
                <a16:creationId xmlns:a16="http://schemas.microsoft.com/office/drawing/2014/main" id="{CA4D5F7D-473F-5950-C670-33FEE8659B12}"/>
              </a:ext>
            </a:extLst>
          </p:cNvPr>
          <p:cNvSpPr txBox="1"/>
          <p:nvPr/>
        </p:nvSpPr>
        <p:spPr>
          <a:xfrm>
            <a:off x="677334" y="5214026"/>
            <a:ext cx="9468615" cy="923330"/>
          </a:xfrm>
          <a:prstGeom prst="rect">
            <a:avLst/>
          </a:prstGeom>
          <a:noFill/>
        </p:spPr>
        <p:txBody>
          <a:bodyPr wrap="square" rtlCol="0">
            <a:spAutoFit/>
          </a:bodyPr>
          <a:lstStyle/>
          <a:p>
            <a:r>
              <a:rPr lang="en-US" dirty="0"/>
              <a:t>Note:</a:t>
            </a:r>
            <a:br>
              <a:rPr lang="en-US" dirty="0"/>
            </a:br>
            <a:r>
              <a:rPr lang="en-US" dirty="0"/>
              <a:t>Even though the function did return the instructor’s full name, it is still auto-generated within the table itself as the </a:t>
            </a:r>
            <a:r>
              <a:rPr lang="en-US" dirty="0" err="1"/>
              <a:t>InstructorFullName</a:t>
            </a:r>
            <a:r>
              <a:rPr lang="en-US" dirty="0"/>
              <a:t> column is a computed (derived) column</a:t>
            </a:r>
          </a:p>
        </p:txBody>
      </p:sp>
    </p:spTree>
    <p:extLst>
      <p:ext uri="{BB962C8B-B14F-4D97-AF65-F5344CB8AC3E}">
        <p14:creationId xmlns:p14="http://schemas.microsoft.com/office/powerpoint/2010/main" val="396641371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09742A-0B57-D171-C943-18B30CEE3B4D}"/>
              </a:ext>
            </a:extLst>
          </p:cNvPr>
          <p:cNvSpPr>
            <a:spLocks noGrp="1"/>
          </p:cNvSpPr>
          <p:nvPr>
            <p:ph type="title"/>
          </p:nvPr>
        </p:nvSpPr>
        <p:spPr/>
        <p:txBody>
          <a:bodyPr/>
          <a:lstStyle/>
          <a:p>
            <a:r>
              <a:rPr lang="en-US" dirty="0"/>
              <a:t>Queries</a:t>
            </a:r>
          </a:p>
        </p:txBody>
      </p:sp>
    </p:spTree>
    <p:extLst>
      <p:ext uri="{BB962C8B-B14F-4D97-AF65-F5344CB8AC3E}">
        <p14:creationId xmlns:p14="http://schemas.microsoft.com/office/powerpoint/2010/main" val="105107280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B248-B154-517B-EFB6-ED95790C3276}"/>
              </a:ext>
            </a:extLst>
          </p:cNvPr>
          <p:cNvSpPr>
            <a:spLocks noGrp="1"/>
          </p:cNvSpPr>
          <p:nvPr>
            <p:ph type="title"/>
          </p:nvPr>
        </p:nvSpPr>
        <p:spPr/>
        <p:txBody>
          <a:bodyPr/>
          <a:lstStyle/>
          <a:p>
            <a:r>
              <a:rPr lang="en-US" dirty="0"/>
              <a:t>Queries of Timothy </a:t>
            </a:r>
            <a:r>
              <a:rPr lang="en-US" dirty="0" err="1"/>
              <a:t>Dakis</a:t>
            </a:r>
            <a:endParaRPr lang="en-US" dirty="0"/>
          </a:p>
        </p:txBody>
      </p:sp>
    </p:spTree>
    <p:extLst>
      <p:ext uri="{BB962C8B-B14F-4D97-AF65-F5344CB8AC3E}">
        <p14:creationId xmlns:p14="http://schemas.microsoft.com/office/powerpoint/2010/main" val="2199702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53B570-D6B5-73AB-0862-6647A9080C14}"/>
              </a:ext>
            </a:extLst>
          </p:cNvPr>
          <p:cNvSpPr>
            <a:spLocks noGrp="1"/>
          </p:cNvSpPr>
          <p:nvPr>
            <p:ph type="title"/>
          </p:nvPr>
        </p:nvSpPr>
        <p:spPr/>
        <p:txBody>
          <a:bodyPr>
            <a:normAutofit fontScale="90000"/>
          </a:bodyPr>
          <a:lstStyle/>
          <a:p>
            <a:r>
              <a:rPr lang="en-US" dirty="0"/>
              <a:t>Query 1: Show all instructors who are teaching in classes in multiple departments</a:t>
            </a:r>
          </a:p>
        </p:txBody>
      </p:sp>
      <p:pic>
        <p:nvPicPr>
          <p:cNvPr id="13" name="Content Placeholder 12">
            <a:extLst>
              <a:ext uri="{FF2B5EF4-FFF2-40B4-BE49-F238E27FC236}">
                <a16:creationId xmlns:a16="http://schemas.microsoft.com/office/drawing/2014/main" id="{CC361D6D-1180-F88E-ED91-581844B9BA14}"/>
              </a:ext>
            </a:extLst>
          </p:cNvPr>
          <p:cNvPicPr>
            <a:picLocks noGrp="1" noChangeAspect="1"/>
          </p:cNvPicPr>
          <p:nvPr>
            <p:ph idx="1"/>
          </p:nvPr>
        </p:nvPicPr>
        <p:blipFill>
          <a:blip r:embed="rId2"/>
          <a:stretch>
            <a:fillRect/>
          </a:stretch>
        </p:blipFill>
        <p:spPr>
          <a:xfrm>
            <a:off x="2653409" y="1930400"/>
            <a:ext cx="4644518" cy="1551488"/>
          </a:xfrm>
        </p:spPr>
      </p:pic>
      <p:pic>
        <p:nvPicPr>
          <p:cNvPr id="15" name="Picture 14">
            <a:extLst>
              <a:ext uri="{FF2B5EF4-FFF2-40B4-BE49-F238E27FC236}">
                <a16:creationId xmlns:a16="http://schemas.microsoft.com/office/drawing/2014/main" id="{12D01EDD-E8DA-F7DF-3630-2A424E8A84C8}"/>
              </a:ext>
            </a:extLst>
          </p:cNvPr>
          <p:cNvPicPr>
            <a:picLocks noChangeAspect="1"/>
          </p:cNvPicPr>
          <p:nvPr/>
        </p:nvPicPr>
        <p:blipFill>
          <a:blip r:embed="rId3"/>
          <a:stretch>
            <a:fillRect/>
          </a:stretch>
        </p:blipFill>
        <p:spPr>
          <a:xfrm>
            <a:off x="1448158" y="3674141"/>
            <a:ext cx="9295683" cy="2506920"/>
          </a:xfrm>
          <a:prstGeom prst="rect">
            <a:avLst/>
          </a:prstGeom>
        </p:spPr>
      </p:pic>
    </p:spTree>
    <p:extLst>
      <p:ext uri="{BB962C8B-B14F-4D97-AF65-F5344CB8AC3E}">
        <p14:creationId xmlns:p14="http://schemas.microsoft.com/office/powerpoint/2010/main" val="25566007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106B-5BF4-DF50-F4E5-7EDDE984DA3C}"/>
              </a:ext>
            </a:extLst>
          </p:cNvPr>
          <p:cNvSpPr>
            <a:spLocks noGrp="1"/>
          </p:cNvSpPr>
          <p:nvPr>
            <p:ph type="title"/>
          </p:nvPr>
        </p:nvSpPr>
        <p:spPr/>
        <p:txBody>
          <a:bodyPr/>
          <a:lstStyle/>
          <a:p>
            <a:r>
              <a:rPr lang="en-US" dirty="0"/>
              <a:t>Query 2: How many instructors are in each department?</a:t>
            </a:r>
          </a:p>
        </p:txBody>
      </p:sp>
      <p:pic>
        <p:nvPicPr>
          <p:cNvPr id="5" name="Content Placeholder 4">
            <a:extLst>
              <a:ext uri="{FF2B5EF4-FFF2-40B4-BE49-F238E27FC236}">
                <a16:creationId xmlns:a16="http://schemas.microsoft.com/office/drawing/2014/main" id="{4E2B11BA-6CC9-EF5F-4959-04D1F1EB2565}"/>
              </a:ext>
            </a:extLst>
          </p:cNvPr>
          <p:cNvPicPr>
            <a:picLocks noGrp="1" noChangeAspect="1"/>
          </p:cNvPicPr>
          <p:nvPr>
            <p:ph idx="1"/>
          </p:nvPr>
        </p:nvPicPr>
        <p:blipFill>
          <a:blip r:embed="rId2"/>
          <a:stretch>
            <a:fillRect/>
          </a:stretch>
        </p:blipFill>
        <p:spPr>
          <a:xfrm>
            <a:off x="2872957" y="1930400"/>
            <a:ext cx="4205422" cy="1250260"/>
          </a:xfrm>
        </p:spPr>
      </p:pic>
      <p:pic>
        <p:nvPicPr>
          <p:cNvPr id="7" name="Picture 6">
            <a:extLst>
              <a:ext uri="{FF2B5EF4-FFF2-40B4-BE49-F238E27FC236}">
                <a16:creationId xmlns:a16="http://schemas.microsoft.com/office/drawing/2014/main" id="{F9955444-ABA8-1540-25CC-34A2F60C16C3}"/>
              </a:ext>
            </a:extLst>
          </p:cNvPr>
          <p:cNvPicPr>
            <a:picLocks noChangeAspect="1"/>
          </p:cNvPicPr>
          <p:nvPr/>
        </p:nvPicPr>
        <p:blipFill>
          <a:blip r:embed="rId3"/>
          <a:stretch>
            <a:fillRect/>
          </a:stretch>
        </p:blipFill>
        <p:spPr>
          <a:xfrm>
            <a:off x="1589208" y="3621034"/>
            <a:ext cx="9013583" cy="2588741"/>
          </a:xfrm>
          <a:prstGeom prst="rect">
            <a:avLst/>
          </a:prstGeom>
        </p:spPr>
      </p:pic>
    </p:spTree>
    <p:extLst>
      <p:ext uri="{BB962C8B-B14F-4D97-AF65-F5344CB8AC3E}">
        <p14:creationId xmlns:p14="http://schemas.microsoft.com/office/powerpoint/2010/main" val="30383955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C7EB-75A3-0190-7782-66290277B6D4}"/>
              </a:ext>
            </a:extLst>
          </p:cNvPr>
          <p:cNvSpPr>
            <a:spLocks noGrp="1"/>
          </p:cNvSpPr>
          <p:nvPr>
            <p:ph type="title"/>
          </p:nvPr>
        </p:nvSpPr>
        <p:spPr>
          <a:xfrm>
            <a:off x="262646" y="116246"/>
            <a:ext cx="8900810" cy="1800103"/>
          </a:xfrm>
        </p:spPr>
        <p:txBody>
          <a:bodyPr>
            <a:normAutofit/>
          </a:bodyPr>
          <a:lstStyle/>
          <a:p>
            <a:r>
              <a:rPr lang="en-US" sz="2800" dirty="0"/>
              <a:t>Query 3: How may classes that are being taught that semester grouped by course and aggregating the total enrollment, total class limit and the percentage of enrollment.</a:t>
            </a:r>
          </a:p>
        </p:txBody>
      </p:sp>
      <p:pic>
        <p:nvPicPr>
          <p:cNvPr id="5" name="Content Placeholder 4">
            <a:extLst>
              <a:ext uri="{FF2B5EF4-FFF2-40B4-BE49-F238E27FC236}">
                <a16:creationId xmlns:a16="http://schemas.microsoft.com/office/drawing/2014/main" id="{A1B8ACEB-5881-3CC1-9DCD-BD4B79E7223C}"/>
              </a:ext>
            </a:extLst>
          </p:cNvPr>
          <p:cNvPicPr>
            <a:picLocks noGrp="1" noChangeAspect="1"/>
          </p:cNvPicPr>
          <p:nvPr>
            <p:ph idx="1"/>
          </p:nvPr>
        </p:nvPicPr>
        <p:blipFill>
          <a:blip r:embed="rId2"/>
          <a:stretch>
            <a:fillRect/>
          </a:stretch>
        </p:blipFill>
        <p:spPr>
          <a:xfrm>
            <a:off x="1957981" y="1919768"/>
            <a:ext cx="8276037" cy="1607959"/>
          </a:xfrm>
        </p:spPr>
      </p:pic>
      <p:pic>
        <p:nvPicPr>
          <p:cNvPr id="7" name="Picture 6">
            <a:extLst>
              <a:ext uri="{FF2B5EF4-FFF2-40B4-BE49-F238E27FC236}">
                <a16:creationId xmlns:a16="http://schemas.microsoft.com/office/drawing/2014/main" id="{FCF794C4-7CDB-C625-C77E-D26CC688192E}"/>
              </a:ext>
            </a:extLst>
          </p:cNvPr>
          <p:cNvPicPr>
            <a:picLocks noChangeAspect="1"/>
          </p:cNvPicPr>
          <p:nvPr/>
        </p:nvPicPr>
        <p:blipFill>
          <a:blip r:embed="rId3"/>
          <a:stretch>
            <a:fillRect/>
          </a:stretch>
        </p:blipFill>
        <p:spPr>
          <a:xfrm>
            <a:off x="1175808" y="3699666"/>
            <a:ext cx="9840384" cy="2642768"/>
          </a:xfrm>
          <a:prstGeom prst="rect">
            <a:avLst/>
          </a:prstGeom>
        </p:spPr>
      </p:pic>
    </p:spTree>
    <p:extLst>
      <p:ext uri="{BB962C8B-B14F-4D97-AF65-F5344CB8AC3E}">
        <p14:creationId xmlns:p14="http://schemas.microsoft.com/office/powerpoint/2010/main" val="36002520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B248-B154-517B-EFB6-ED95790C3276}"/>
              </a:ext>
            </a:extLst>
          </p:cNvPr>
          <p:cNvSpPr>
            <a:spLocks noGrp="1"/>
          </p:cNvSpPr>
          <p:nvPr>
            <p:ph type="title"/>
          </p:nvPr>
        </p:nvSpPr>
        <p:spPr/>
        <p:txBody>
          <a:bodyPr/>
          <a:lstStyle/>
          <a:p>
            <a:r>
              <a:rPr lang="en-US" dirty="0"/>
              <a:t>Queries of </a:t>
            </a:r>
            <a:r>
              <a:rPr lang="en-US" dirty="0" err="1"/>
              <a:t>Mikhaiel</a:t>
            </a:r>
            <a:r>
              <a:rPr lang="en-US" dirty="0"/>
              <a:t> Gomes</a:t>
            </a:r>
          </a:p>
        </p:txBody>
      </p:sp>
    </p:spTree>
    <p:extLst>
      <p:ext uri="{BB962C8B-B14F-4D97-AF65-F5344CB8AC3E}">
        <p14:creationId xmlns:p14="http://schemas.microsoft.com/office/powerpoint/2010/main" val="315349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B4FA-75C3-4461-A51F-B3D5C43B3F1A}"/>
              </a:ext>
            </a:extLst>
          </p:cNvPr>
          <p:cNvSpPr>
            <a:spLocks noGrp="1"/>
          </p:cNvSpPr>
          <p:nvPr>
            <p:ph type="title"/>
          </p:nvPr>
        </p:nvSpPr>
        <p:spPr/>
        <p:txBody>
          <a:bodyPr/>
          <a:lstStyle/>
          <a:p>
            <a:r>
              <a:rPr lang="en-US" dirty="0"/>
              <a:t>The Project Part</a:t>
            </a:r>
          </a:p>
        </p:txBody>
      </p:sp>
      <p:sp>
        <p:nvSpPr>
          <p:cNvPr id="3" name="Content Placeholder 2">
            <a:extLst>
              <a:ext uri="{FF2B5EF4-FFF2-40B4-BE49-F238E27FC236}">
                <a16:creationId xmlns:a16="http://schemas.microsoft.com/office/drawing/2014/main" id="{ACD58CA2-7AF6-464D-83AB-BFC40FED0C62}"/>
              </a:ext>
            </a:extLst>
          </p:cNvPr>
          <p:cNvSpPr>
            <a:spLocks noGrp="1"/>
          </p:cNvSpPr>
          <p:nvPr>
            <p:ph idx="1"/>
          </p:nvPr>
        </p:nvSpPr>
        <p:spPr>
          <a:xfrm>
            <a:off x="677334" y="1420238"/>
            <a:ext cx="9011416" cy="5437762"/>
          </a:xfrm>
        </p:spPr>
        <p:txBody>
          <a:bodyPr>
            <a:normAutofit fontScale="85000" lnSpcReduction="20000"/>
          </a:bodyPr>
          <a:lstStyle/>
          <a:p>
            <a:r>
              <a:rPr lang="en-US" dirty="0"/>
              <a:t>This part of the presentation will show aspects related to implementing the project itself in more depth. It will include:</a:t>
            </a:r>
          </a:p>
          <a:p>
            <a:pPr lvl="1"/>
            <a:r>
              <a:rPr lang="en-US" dirty="0"/>
              <a:t>Showcase the </a:t>
            </a:r>
            <a:r>
              <a:rPr lang="en-US" dirty="0" err="1"/>
              <a:t>WorkFlowStep</a:t>
            </a:r>
            <a:r>
              <a:rPr lang="en-US" dirty="0"/>
              <a:t> and </a:t>
            </a:r>
            <a:r>
              <a:rPr lang="en-US" dirty="0" err="1"/>
              <a:t>UserAuthorization</a:t>
            </a:r>
            <a:r>
              <a:rPr lang="en-US" dirty="0"/>
              <a:t> tables</a:t>
            </a:r>
          </a:p>
          <a:p>
            <a:pPr lvl="1"/>
            <a:r>
              <a:rPr lang="en-US" dirty="0"/>
              <a:t>Go over our logic for why our database is designed the way it is (e.g., denormalized in some cases for easier querying)</a:t>
            </a:r>
          </a:p>
          <a:p>
            <a:pPr lvl="1"/>
            <a:r>
              <a:rPr lang="en-US" dirty="0"/>
              <a:t>CDM/LDM showcases of the tables of the database</a:t>
            </a:r>
          </a:p>
          <a:p>
            <a:pPr lvl="1"/>
            <a:r>
              <a:rPr lang="en-US" dirty="0"/>
              <a:t>Data cleansing (why and how things were cleaned)</a:t>
            </a:r>
          </a:p>
          <a:p>
            <a:pPr lvl="1"/>
            <a:r>
              <a:rPr lang="en-US" dirty="0"/>
              <a:t>The UDT hierarchy, along with why each UDT exists, how reusable each one was, and when in the project they were decided</a:t>
            </a:r>
          </a:p>
          <a:p>
            <a:pPr lvl="1"/>
            <a:r>
              <a:rPr lang="en-US" dirty="0"/>
              <a:t>Will showcase all schemas made for the database, and what is in each</a:t>
            </a:r>
          </a:p>
          <a:p>
            <a:pPr lvl="1"/>
            <a:r>
              <a:rPr lang="en-US" dirty="0"/>
              <a:t>PDMs of each table</a:t>
            </a:r>
          </a:p>
          <a:p>
            <a:pPr lvl="2"/>
            <a:r>
              <a:rPr lang="en-US" dirty="0"/>
              <a:t>Will show an overview of the table</a:t>
            </a:r>
          </a:p>
          <a:p>
            <a:pPr lvl="2"/>
            <a:r>
              <a:rPr lang="en-US" dirty="0"/>
              <a:t>Will explain why columns were either added or removed or modified compared to flat file</a:t>
            </a:r>
          </a:p>
          <a:p>
            <a:pPr lvl="2"/>
            <a:r>
              <a:rPr lang="en-US" dirty="0"/>
              <a:t>Will explain why the constraints added were added</a:t>
            </a:r>
          </a:p>
          <a:p>
            <a:pPr lvl="1"/>
            <a:r>
              <a:rPr lang="en-US" dirty="0"/>
              <a:t>Each stored procedure (and related function)</a:t>
            </a:r>
          </a:p>
          <a:p>
            <a:pPr lvl="2"/>
            <a:r>
              <a:rPr lang="en-US" dirty="0"/>
              <a:t>Segmented by which procedures (and related functions) were done by whom</a:t>
            </a:r>
          </a:p>
          <a:p>
            <a:pPr lvl="2"/>
            <a:r>
              <a:rPr lang="en-US" dirty="0"/>
              <a:t>Will show outputs where applicable (namely for procedures that load a table, will output the table)</a:t>
            </a:r>
          </a:p>
          <a:p>
            <a:pPr lvl="1"/>
            <a:r>
              <a:rPr lang="en-US" dirty="0"/>
              <a:t>Queries done on the database</a:t>
            </a:r>
          </a:p>
          <a:p>
            <a:pPr lvl="2"/>
            <a:r>
              <a:rPr lang="en-US" dirty="0"/>
              <a:t>Segmented by which queries were done by whom</a:t>
            </a:r>
          </a:p>
          <a:p>
            <a:pPr lvl="1"/>
            <a:r>
              <a:rPr lang="en-US" dirty="0"/>
              <a:t>Go over an issue faced due to the design, along with how the overall design could be improved</a:t>
            </a:r>
          </a:p>
        </p:txBody>
      </p:sp>
    </p:spTree>
    <p:extLst>
      <p:ext uri="{BB962C8B-B14F-4D97-AF65-F5344CB8AC3E}">
        <p14:creationId xmlns:p14="http://schemas.microsoft.com/office/powerpoint/2010/main" val="98558846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2A83A-B4B2-A5A8-73AE-1E65605CF55C}"/>
              </a:ext>
            </a:extLst>
          </p:cNvPr>
          <p:cNvSpPr>
            <a:spLocks noGrp="1"/>
          </p:cNvSpPr>
          <p:nvPr>
            <p:ph type="title"/>
          </p:nvPr>
        </p:nvSpPr>
        <p:spPr/>
        <p:txBody>
          <a:bodyPr>
            <a:normAutofit/>
          </a:bodyPr>
          <a:lstStyle/>
          <a:p>
            <a:r>
              <a:rPr lang="en-US" sz="2800" dirty="0"/>
              <a:t>Query 1: List the instructor and all their classes, where the instructor is part of multiple departments</a:t>
            </a:r>
          </a:p>
        </p:txBody>
      </p:sp>
      <p:pic>
        <p:nvPicPr>
          <p:cNvPr id="7" name="Content Placeholder 6">
            <a:extLst>
              <a:ext uri="{FF2B5EF4-FFF2-40B4-BE49-F238E27FC236}">
                <a16:creationId xmlns:a16="http://schemas.microsoft.com/office/drawing/2014/main" id="{F5CD20D4-DF65-B1CC-49D0-EBEED8756BC4}"/>
              </a:ext>
            </a:extLst>
          </p:cNvPr>
          <p:cNvPicPr>
            <a:picLocks noGrp="1" noChangeAspect="1"/>
          </p:cNvPicPr>
          <p:nvPr>
            <p:ph idx="1"/>
          </p:nvPr>
        </p:nvPicPr>
        <p:blipFill>
          <a:blip r:embed="rId2"/>
          <a:stretch>
            <a:fillRect/>
          </a:stretch>
        </p:blipFill>
        <p:spPr>
          <a:xfrm>
            <a:off x="3310553" y="1930400"/>
            <a:ext cx="3330229" cy="1867062"/>
          </a:xfrm>
        </p:spPr>
      </p:pic>
      <p:pic>
        <p:nvPicPr>
          <p:cNvPr id="9" name="Picture 8">
            <a:extLst>
              <a:ext uri="{FF2B5EF4-FFF2-40B4-BE49-F238E27FC236}">
                <a16:creationId xmlns:a16="http://schemas.microsoft.com/office/drawing/2014/main" id="{8CDE6FA6-5BE9-826D-9360-CFE497B25334}"/>
              </a:ext>
            </a:extLst>
          </p:cNvPr>
          <p:cNvPicPr>
            <a:picLocks noChangeAspect="1"/>
          </p:cNvPicPr>
          <p:nvPr/>
        </p:nvPicPr>
        <p:blipFill>
          <a:blip r:embed="rId3"/>
          <a:stretch>
            <a:fillRect/>
          </a:stretch>
        </p:blipFill>
        <p:spPr>
          <a:xfrm>
            <a:off x="865523" y="3797462"/>
            <a:ext cx="10460953" cy="2876763"/>
          </a:xfrm>
          <a:prstGeom prst="rect">
            <a:avLst/>
          </a:prstGeom>
        </p:spPr>
      </p:pic>
    </p:spTree>
    <p:extLst>
      <p:ext uri="{BB962C8B-B14F-4D97-AF65-F5344CB8AC3E}">
        <p14:creationId xmlns:p14="http://schemas.microsoft.com/office/powerpoint/2010/main" val="425621108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8FEE-7A6A-793A-8C1F-ECFE53343469}"/>
              </a:ext>
            </a:extLst>
          </p:cNvPr>
          <p:cNvSpPr>
            <a:spLocks noGrp="1"/>
          </p:cNvSpPr>
          <p:nvPr>
            <p:ph type="title"/>
          </p:nvPr>
        </p:nvSpPr>
        <p:spPr/>
        <p:txBody>
          <a:bodyPr>
            <a:normAutofit fontScale="90000"/>
          </a:bodyPr>
          <a:lstStyle/>
          <a:p>
            <a:r>
              <a:rPr lang="en-US" dirty="0"/>
              <a:t>Query 2: Find all the classes that are taking place in Kiely Hall, and who is teaching it?</a:t>
            </a:r>
          </a:p>
        </p:txBody>
      </p:sp>
      <p:pic>
        <p:nvPicPr>
          <p:cNvPr id="5" name="Content Placeholder 4">
            <a:extLst>
              <a:ext uri="{FF2B5EF4-FFF2-40B4-BE49-F238E27FC236}">
                <a16:creationId xmlns:a16="http://schemas.microsoft.com/office/drawing/2014/main" id="{AB6D4D3E-0DB6-B252-1ECF-DC4EF9219CEA}"/>
              </a:ext>
            </a:extLst>
          </p:cNvPr>
          <p:cNvPicPr>
            <a:picLocks noGrp="1" noChangeAspect="1"/>
          </p:cNvPicPr>
          <p:nvPr>
            <p:ph idx="1"/>
          </p:nvPr>
        </p:nvPicPr>
        <p:blipFill>
          <a:blip r:embed="rId2"/>
          <a:stretch>
            <a:fillRect/>
          </a:stretch>
        </p:blipFill>
        <p:spPr>
          <a:xfrm>
            <a:off x="3623788" y="1930400"/>
            <a:ext cx="4944424" cy="1498600"/>
          </a:xfrm>
        </p:spPr>
      </p:pic>
      <p:pic>
        <p:nvPicPr>
          <p:cNvPr id="7" name="Picture 6">
            <a:extLst>
              <a:ext uri="{FF2B5EF4-FFF2-40B4-BE49-F238E27FC236}">
                <a16:creationId xmlns:a16="http://schemas.microsoft.com/office/drawing/2014/main" id="{D2EBB159-B58F-4F8A-D5FC-75C89E424666}"/>
              </a:ext>
            </a:extLst>
          </p:cNvPr>
          <p:cNvPicPr>
            <a:picLocks noChangeAspect="1"/>
          </p:cNvPicPr>
          <p:nvPr/>
        </p:nvPicPr>
        <p:blipFill>
          <a:blip r:embed="rId3"/>
          <a:stretch>
            <a:fillRect/>
          </a:stretch>
        </p:blipFill>
        <p:spPr>
          <a:xfrm>
            <a:off x="597693" y="3429000"/>
            <a:ext cx="10996613" cy="2941575"/>
          </a:xfrm>
          <a:prstGeom prst="rect">
            <a:avLst/>
          </a:prstGeom>
        </p:spPr>
      </p:pic>
    </p:spTree>
    <p:extLst>
      <p:ext uri="{BB962C8B-B14F-4D97-AF65-F5344CB8AC3E}">
        <p14:creationId xmlns:p14="http://schemas.microsoft.com/office/powerpoint/2010/main" val="31390468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3CF2-1AB6-0CA4-7F7B-3AD8AADC4B71}"/>
              </a:ext>
            </a:extLst>
          </p:cNvPr>
          <p:cNvSpPr>
            <a:spLocks noGrp="1"/>
          </p:cNvSpPr>
          <p:nvPr>
            <p:ph type="title"/>
          </p:nvPr>
        </p:nvSpPr>
        <p:spPr/>
        <p:txBody>
          <a:bodyPr/>
          <a:lstStyle/>
          <a:p>
            <a:r>
              <a:rPr lang="en-US" dirty="0"/>
              <a:t>Query 3: Which class is taught by the greatest number of instructors?</a:t>
            </a:r>
          </a:p>
        </p:txBody>
      </p:sp>
      <p:pic>
        <p:nvPicPr>
          <p:cNvPr id="5" name="Content Placeholder 4">
            <a:extLst>
              <a:ext uri="{FF2B5EF4-FFF2-40B4-BE49-F238E27FC236}">
                <a16:creationId xmlns:a16="http://schemas.microsoft.com/office/drawing/2014/main" id="{CC2A2213-F683-4E17-3C11-951FCF3DF988}"/>
              </a:ext>
            </a:extLst>
          </p:cNvPr>
          <p:cNvPicPr>
            <a:picLocks noGrp="1" noChangeAspect="1"/>
          </p:cNvPicPr>
          <p:nvPr>
            <p:ph idx="1"/>
          </p:nvPr>
        </p:nvPicPr>
        <p:blipFill>
          <a:blip r:embed="rId2"/>
          <a:stretch>
            <a:fillRect/>
          </a:stretch>
        </p:blipFill>
        <p:spPr>
          <a:xfrm>
            <a:off x="3014351" y="1930400"/>
            <a:ext cx="3922633" cy="1110002"/>
          </a:xfrm>
        </p:spPr>
      </p:pic>
      <p:pic>
        <p:nvPicPr>
          <p:cNvPr id="7" name="Picture 6">
            <a:extLst>
              <a:ext uri="{FF2B5EF4-FFF2-40B4-BE49-F238E27FC236}">
                <a16:creationId xmlns:a16="http://schemas.microsoft.com/office/drawing/2014/main" id="{043E5B88-DD40-BD0B-2BDC-6F9D9A800441}"/>
              </a:ext>
            </a:extLst>
          </p:cNvPr>
          <p:cNvPicPr>
            <a:picLocks noChangeAspect="1"/>
          </p:cNvPicPr>
          <p:nvPr/>
        </p:nvPicPr>
        <p:blipFill>
          <a:blip r:embed="rId3"/>
          <a:stretch>
            <a:fillRect/>
          </a:stretch>
        </p:blipFill>
        <p:spPr>
          <a:xfrm>
            <a:off x="635797" y="3299204"/>
            <a:ext cx="10920406" cy="2949196"/>
          </a:xfrm>
          <a:prstGeom prst="rect">
            <a:avLst/>
          </a:prstGeom>
        </p:spPr>
      </p:pic>
    </p:spTree>
    <p:extLst>
      <p:ext uri="{BB962C8B-B14F-4D97-AF65-F5344CB8AC3E}">
        <p14:creationId xmlns:p14="http://schemas.microsoft.com/office/powerpoint/2010/main" val="10331739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B248-B154-517B-EFB6-ED95790C3276}"/>
              </a:ext>
            </a:extLst>
          </p:cNvPr>
          <p:cNvSpPr>
            <a:spLocks noGrp="1"/>
          </p:cNvSpPr>
          <p:nvPr>
            <p:ph type="title"/>
          </p:nvPr>
        </p:nvSpPr>
        <p:spPr/>
        <p:txBody>
          <a:bodyPr/>
          <a:lstStyle/>
          <a:p>
            <a:r>
              <a:rPr lang="en-US" dirty="0"/>
              <a:t>Queries of </a:t>
            </a:r>
            <a:r>
              <a:rPr lang="en-US" dirty="0" err="1"/>
              <a:t>Shivanie</a:t>
            </a:r>
            <a:r>
              <a:rPr lang="en-US" dirty="0"/>
              <a:t> </a:t>
            </a:r>
            <a:r>
              <a:rPr lang="en-US" dirty="0" err="1"/>
              <a:t>Kemraj</a:t>
            </a:r>
            <a:endParaRPr lang="en-US" dirty="0"/>
          </a:p>
        </p:txBody>
      </p:sp>
    </p:spTree>
    <p:extLst>
      <p:ext uri="{BB962C8B-B14F-4D97-AF65-F5344CB8AC3E}">
        <p14:creationId xmlns:p14="http://schemas.microsoft.com/office/powerpoint/2010/main" val="33752541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78E85-0CB9-E577-ED1B-E78A5E1EDB1E}"/>
              </a:ext>
            </a:extLst>
          </p:cNvPr>
          <p:cNvSpPr>
            <a:spLocks noGrp="1"/>
          </p:cNvSpPr>
          <p:nvPr>
            <p:ph type="title"/>
          </p:nvPr>
        </p:nvSpPr>
        <p:spPr/>
        <p:txBody>
          <a:bodyPr>
            <a:normAutofit/>
          </a:bodyPr>
          <a:lstStyle/>
          <a:p>
            <a:r>
              <a:rPr lang="en-US" sz="3000" dirty="0"/>
              <a:t>Query 1: Which instructors teach a class on the weekend, and how many classes do they teach?</a:t>
            </a:r>
          </a:p>
        </p:txBody>
      </p:sp>
      <p:pic>
        <p:nvPicPr>
          <p:cNvPr id="7" name="Content Placeholder 6">
            <a:extLst>
              <a:ext uri="{FF2B5EF4-FFF2-40B4-BE49-F238E27FC236}">
                <a16:creationId xmlns:a16="http://schemas.microsoft.com/office/drawing/2014/main" id="{C9581BDC-CD6D-0CD6-724D-1287C98062D5}"/>
              </a:ext>
            </a:extLst>
          </p:cNvPr>
          <p:cNvPicPr>
            <a:picLocks noGrp="1" noChangeAspect="1"/>
          </p:cNvPicPr>
          <p:nvPr>
            <p:ph idx="1"/>
          </p:nvPr>
        </p:nvPicPr>
        <p:blipFill>
          <a:blip r:embed="rId2"/>
          <a:stretch>
            <a:fillRect/>
          </a:stretch>
        </p:blipFill>
        <p:spPr>
          <a:xfrm>
            <a:off x="3032789" y="2017755"/>
            <a:ext cx="3885758" cy="1411245"/>
          </a:xfrm>
        </p:spPr>
      </p:pic>
      <p:pic>
        <p:nvPicPr>
          <p:cNvPr id="9" name="Picture 8">
            <a:extLst>
              <a:ext uri="{FF2B5EF4-FFF2-40B4-BE49-F238E27FC236}">
                <a16:creationId xmlns:a16="http://schemas.microsoft.com/office/drawing/2014/main" id="{C51AB610-EE06-26C0-847E-B9D9317D966E}"/>
              </a:ext>
            </a:extLst>
          </p:cNvPr>
          <p:cNvPicPr>
            <a:picLocks noChangeAspect="1"/>
          </p:cNvPicPr>
          <p:nvPr/>
        </p:nvPicPr>
        <p:blipFill>
          <a:blip r:embed="rId3"/>
          <a:stretch>
            <a:fillRect/>
          </a:stretch>
        </p:blipFill>
        <p:spPr>
          <a:xfrm>
            <a:off x="616745" y="3429000"/>
            <a:ext cx="10958510" cy="2987299"/>
          </a:xfrm>
          <a:prstGeom prst="rect">
            <a:avLst/>
          </a:prstGeom>
        </p:spPr>
      </p:pic>
    </p:spTree>
    <p:extLst>
      <p:ext uri="{BB962C8B-B14F-4D97-AF65-F5344CB8AC3E}">
        <p14:creationId xmlns:p14="http://schemas.microsoft.com/office/powerpoint/2010/main" val="28666376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67F4-28FD-B38B-058D-80CDC4D5ECE1}"/>
              </a:ext>
            </a:extLst>
          </p:cNvPr>
          <p:cNvSpPr>
            <a:spLocks noGrp="1"/>
          </p:cNvSpPr>
          <p:nvPr>
            <p:ph type="title"/>
          </p:nvPr>
        </p:nvSpPr>
        <p:spPr/>
        <p:txBody>
          <a:bodyPr/>
          <a:lstStyle/>
          <a:p>
            <a:r>
              <a:rPr lang="en-US" dirty="0"/>
              <a:t>Query 2: How many times does each professor use a mode of instruction?</a:t>
            </a:r>
          </a:p>
        </p:txBody>
      </p:sp>
      <p:pic>
        <p:nvPicPr>
          <p:cNvPr id="5" name="Content Placeholder 4">
            <a:extLst>
              <a:ext uri="{FF2B5EF4-FFF2-40B4-BE49-F238E27FC236}">
                <a16:creationId xmlns:a16="http://schemas.microsoft.com/office/drawing/2014/main" id="{64F6A625-5EAC-2911-5DAF-D115B78F7272}"/>
              </a:ext>
            </a:extLst>
          </p:cNvPr>
          <p:cNvPicPr>
            <a:picLocks noGrp="1" noChangeAspect="1"/>
          </p:cNvPicPr>
          <p:nvPr>
            <p:ph idx="1"/>
          </p:nvPr>
        </p:nvPicPr>
        <p:blipFill>
          <a:blip r:embed="rId2"/>
          <a:stretch>
            <a:fillRect/>
          </a:stretch>
        </p:blipFill>
        <p:spPr>
          <a:xfrm>
            <a:off x="2917998" y="1930400"/>
            <a:ext cx="4123479" cy="1498600"/>
          </a:xfrm>
        </p:spPr>
      </p:pic>
      <p:pic>
        <p:nvPicPr>
          <p:cNvPr id="7" name="Picture 6">
            <a:extLst>
              <a:ext uri="{FF2B5EF4-FFF2-40B4-BE49-F238E27FC236}">
                <a16:creationId xmlns:a16="http://schemas.microsoft.com/office/drawing/2014/main" id="{A60770FE-867C-0F08-24C0-035F7E21A3AA}"/>
              </a:ext>
            </a:extLst>
          </p:cNvPr>
          <p:cNvPicPr>
            <a:picLocks noChangeAspect="1"/>
          </p:cNvPicPr>
          <p:nvPr/>
        </p:nvPicPr>
        <p:blipFill>
          <a:blip r:embed="rId3"/>
          <a:stretch>
            <a:fillRect/>
          </a:stretch>
        </p:blipFill>
        <p:spPr>
          <a:xfrm>
            <a:off x="601504" y="3470072"/>
            <a:ext cx="10988992" cy="2987299"/>
          </a:xfrm>
          <a:prstGeom prst="rect">
            <a:avLst/>
          </a:prstGeom>
        </p:spPr>
      </p:pic>
    </p:spTree>
    <p:extLst>
      <p:ext uri="{BB962C8B-B14F-4D97-AF65-F5344CB8AC3E}">
        <p14:creationId xmlns:p14="http://schemas.microsoft.com/office/powerpoint/2010/main" val="42019268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F819A-8BC1-22F5-556A-1027ACCC9574}"/>
              </a:ext>
            </a:extLst>
          </p:cNvPr>
          <p:cNvSpPr>
            <a:spLocks noGrp="1"/>
          </p:cNvSpPr>
          <p:nvPr>
            <p:ph type="title"/>
          </p:nvPr>
        </p:nvSpPr>
        <p:spPr/>
        <p:txBody>
          <a:bodyPr>
            <a:noAutofit/>
          </a:bodyPr>
          <a:lstStyle/>
          <a:p>
            <a:r>
              <a:rPr lang="en-US" sz="2800" dirty="0"/>
              <a:t>Query 3:How many different instructors teach each course, and who is/are the instructor(s) that teach that course the most?</a:t>
            </a:r>
          </a:p>
        </p:txBody>
      </p:sp>
      <p:pic>
        <p:nvPicPr>
          <p:cNvPr id="5" name="Content Placeholder 4">
            <a:extLst>
              <a:ext uri="{FF2B5EF4-FFF2-40B4-BE49-F238E27FC236}">
                <a16:creationId xmlns:a16="http://schemas.microsoft.com/office/drawing/2014/main" id="{AB2826AB-2240-DB02-ED67-8ED13A8CC16E}"/>
              </a:ext>
            </a:extLst>
          </p:cNvPr>
          <p:cNvPicPr>
            <a:picLocks noGrp="1" noChangeAspect="1"/>
          </p:cNvPicPr>
          <p:nvPr>
            <p:ph idx="1"/>
          </p:nvPr>
        </p:nvPicPr>
        <p:blipFill>
          <a:blip r:embed="rId2"/>
          <a:stretch>
            <a:fillRect/>
          </a:stretch>
        </p:blipFill>
        <p:spPr>
          <a:xfrm>
            <a:off x="2855916" y="2287048"/>
            <a:ext cx="4239503" cy="3881437"/>
          </a:xfrm>
        </p:spPr>
      </p:pic>
    </p:spTree>
    <p:extLst>
      <p:ext uri="{BB962C8B-B14F-4D97-AF65-F5344CB8AC3E}">
        <p14:creationId xmlns:p14="http://schemas.microsoft.com/office/powerpoint/2010/main" val="19310233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C1256-DE31-F8FB-F108-3474E718C408}"/>
              </a:ext>
            </a:extLst>
          </p:cNvPr>
          <p:cNvSpPr>
            <a:spLocks noGrp="1"/>
          </p:cNvSpPr>
          <p:nvPr>
            <p:ph type="title"/>
          </p:nvPr>
        </p:nvSpPr>
        <p:spPr/>
        <p:txBody>
          <a:bodyPr/>
          <a:lstStyle/>
          <a:p>
            <a:r>
              <a:rPr lang="en-US" dirty="0"/>
              <a:t>Query Output</a:t>
            </a:r>
          </a:p>
        </p:txBody>
      </p:sp>
      <p:pic>
        <p:nvPicPr>
          <p:cNvPr id="5" name="Content Placeholder 4">
            <a:extLst>
              <a:ext uri="{FF2B5EF4-FFF2-40B4-BE49-F238E27FC236}">
                <a16:creationId xmlns:a16="http://schemas.microsoft.com/office/drawing/2014/main" id="{0463513F-E179-11BE-3ECE-7C135D05D00E}"/>
              </a:ext>
            </a:extLst>
          </p:cNvPr>
          <p:cNvPicPr>
            <a:picLocks noGrp="1" noChangeAspect="1"/>
          </p:cNvPicPr>
          <p:nvPr>
            <p:ph idx="1"/>
          </p:nvPr>
        </p:nvPicPr>
        <p:blipFill>
          <a:blip r:embed="rId2"/>
          <a:stretch>
            <a:fillRect/>
          </a:stretch>
        </p:blipFill>
        <p:spPr>
          <a:xfrm>
            <a:off x="677863" y="2963647"/>
            <a:ext cx="8596312" cy="2275319"/>
          </a:xfrm>
        </p:spPr>
      </p:pic>
    </p:spTree>
    <p:extLst>
      <p:ext uri="{BB962C8B-B14F-4D97-AF65-F5344CB8AC3E}">
        <p14:creationId xmlns:p14="http://schemas.microsoft.com/office/powerpoint/2010/main" val="36294294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B248-B154-517B-EFB6-ED95790C3276}"/>
              </a:ext>
            </a:extLst>
          </p:cNvPr>
          <p:cNvSpPr>
            <a:spLocks noGrp="1"/>
          </p:cNvSpPr>
          <p:nvPr>
            <p:ph type="title"/>
          </p:nvPr>
        </p:nvSpPr>
        <p:spPr/>
        <p:txBody>
          <a:bodyPr/>
          <a:lstStyle/>
          <a:p>
            <a:r>
              <a:rPr lang="en-US" dirty="0"/>
              <a:t>Queries of Konrad Rakowski</a:t>
            </a:r>
          </a:p>
        </p:txBody>
      </p:sp>
    </p:spTree>
    <p:extLst>
      <p:ext uri="{BB962C8B-B14F-4D97-AF65-F5344CB8AC3E}">
        <p14:creationId xmlns:p14="http://schemas.microsoft.com/office/powerpoint/2010/main" val="16713632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E1FDBE-26FE-C740-1DAC-52952C3E9A80}"/>
              </a:ext>
            </a:extLst>
          </p:cNvPr>
          <p:cNvSpPr>
            <a:spLocks noGrp="1"/>
          </p:cNvSpPr>
          <p:nvPr>
            <p:ph type="title"/>
          </p:nvPr>
        </p:nvSpPr>
        <p:spPr/>
        <p:txBody>
          <a:bodyPr>
            <a:normAutofit/>
          </a:bodyPr>
          <a:lstStyle/>
          <a:p>
            <a:r>
              <a:rPr lang="en-US"/>
              <a:t>Query </a:t>
            </a:r>
            <a:r>
              <a:rPr lang="en-US" dirty="0"/>
              <a:t>1: Which 5 instructors, with ties, offer the most hours to students.</a:t>
            </a:r>
          </a:p>
        </p:txBody>
      </p:sp>
      <p:pic>
        <p:nvPicPr>
          <p:cNvPr id="7" name="Content Placeholder 6">
            <a:extLst>
              <a:ext uri="{FF2B5EF4-FFF2-40B4-BE49-F238E27FC236}">
                <a16:creationId xmlns:a16="http://schemas.microsoft.com/office/drawing/2014/main" id="{0C202012-7D04-8637-D6B1-91EADC55B285}"/>
              </a:ext>
            </a:extLst>
          </p:cNvPr>
          <p:cNvPicPr>
            <a:picLocks noGrp="1" noChangeAspect="1"/>
          </p:cNvPicPr>
          <p:nvPr>
            <p:ph idx="1"/>
          </p:nvPr>
        </p:nvPicPr>
        <p:blipFill>
          <a:blip r:embed="rId2"/>
          <a:stretch>
            <a:fillRect/>
          </a:stretch>
        </p:blipFill>
        <p:spPr>
          <a:xfrm>
            <a:off x="3077000" y="1930400"/>
            <a:ext cx="3807875" cy="1746655"/>
          </a:xfrm>
        </p:spPr>
      </p:pic>
      <p:pic>
        <p:nvPicPr>
          <p:cNvPr id="9" name="Picture 8">
            <a:extLst>
              <a:ext uri="{FF2B5EF4-FFF2-40B4-BE49-F238E27FC236}">
                <a16:creationId xmlns:a16="http://schemas.microsoft.com/office/drawing/2014/main" id="{D0ADB799-B057-A338-AAD9-DAB1DF8C8F66}"/>
              </a:ext>
            </a:extLst>
          </p:cNvPr>
          <p:cNvPicPr>
            <a:picLocks noChangeAspect="1"/>
          </p:cNvPicPr>
          <p:nvPr/>
        </p:nvPicPr>
        <p:blipFill>
          <a:blip r:embed="rId3"/>
          <a:stretch>
            <a:fillRect/>
          </a:stretch>
        </p:blipFill>
        <p:spPr>
          <a:xfrm>
            <a:off x="601504" y="3677055"/>
            <a:ext cx="10988992" cy="3093988"/>
          </a:xfrm>
          <a:prstGeom prst="rect">
            <a:avLst/>
          </a:prstGeom>
        </p:spPr>
      </p:pic>
    </p:spTree>
    <p:extLst>
      <p:ext uri="{BB962C8B-B14F-4D97-AF65-F5344CB8AC3E}">
        <p14:creationId xmlns:p14="http://schemas.microsoft.com/office/powerpoint/2010/main" val="174597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6FF0F7-8017-4CA8-B806-8ED314B00669}"/>
              </a:ext>
            </a:extLst>
          </p:cNvPr>
          <p:cNvSpPr>
            <a:spLocks noGrp="1"/>
          </p:cNvSpPr>
          <p:nvPr>
            <p:ph type="title"/>
          </p:nvPr>
        </p:nvSpPr>
        <p:spPr/>
        <p:txBody>
          <a:bodyPr/>
          <a:lstStyle/>
          <a:p>
            <a:r>
              <a:rPr lang="en-US" dirty="0" err="1"/>
              <a:t>DbSecurity.UserAuthorization</a:t>
            </a:r>
            <a:r>
              <a:rPr lang="en-US" dirty="0"/>
              <a:t> and</a:t>
            </a:r>
            <a:br>
              <a:rPr lang="en-US" dirty="0"/>
            </a:br>
            <a:r>
              <a:rPr lang="en-US" dirty="0" err="1"/>
              <a:t>Process.WorkFlowStep</a:t>
            </a:r>
            <a:endParaRPr lang="en-US" dirty="0"/>
          </a:p>
        </p:txBody>
      </p:sp>
    </p:spTree>
    <p:extLst>
      <p:ext uri="{BB962C8B-B14F-4D97-AF65-F5344CB8AC3E}">
        <p14:creationId xmlns:p14="http://schemas.microsoft.com/office/powerpoint/2010/main" val="2833945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DA39-D64D-1B96-5C94-5ABF4A4E6C4C}"/>
              </a:ext>
            </a:extLst>
          </p:cNvPr>
          <p:cNvSpPr>
            <a:spLocks noGrp="1"/>
          </p:cNvSpPr>
          <p:nvPr>
            <p:ph type="title"/>
          </p:nvPr>
        </p:nvSpPr>
        <p:spPr/>
        <p:txBody>
          <a:bodyPr>
            <a:normAutofit/>
          </a:bodyPr>
          <a:lstStyle/>
          <a:p>
            <a:r>
              <a:rPr lang="en-US" sz="3000" dirty="0"/>
              <a:t>Query 2: Which course has the most TBD days?</a:t>
            </a:r>
          </a:p>
        </p:txBody>
      </p:sp>
      <p:pic>
        <p:nvPicPr>
          <p:cNvPr id="5" name="Content Placeholder 4">
            <a:extLst>
              <a:ext uri="{FF2B5EF4-FFF2-40B4-BE49-F238E27FC236}">
                <a16:creationId xmlns:a16="http://schemas.microsoft.com/office/drawing/2014/main" id="{AC6F3731-19BE-4DDF-3DB5-1E0B68F31148}"/>
              </a:ext>
            </a:extLst>
          </p:cNvPr>
          <p:cNvPicPr>
            <a:picLocks noGrp="1" noChangeAspect="1"/>
          </p:cNvPicPr>
          <p:nvPr>
            <p:ph idx="1"/>
          </p:nvPr>
        </p:nvPicPr>
        <p:blipFill>
          <a:blip r:embed="rId2"/>
          <a:stretch>
            <a:fillRect/>
          </a:stretch>
        </p:blipFill>
        <p:spPr>
          <a:xfrm>
            <a:off x="3379851" y="1930400"/>
            <a:ext cx="3191633" cy="1795294"/>
          </a:xfrm>
        </p:spPr>
      </p:pic>
      <p:pic>
        <p:nvPicPr>
          <p:cNvPr id="7" name="Picture 6">
            <a:extLst>
              <a:ext uri="{FF2B5EF4-FFF2-40B4-BE49-F238E27FC236}">
                <a16:creationId xmlns:a16="http://schemas.microsoft.com/office/drawing/2014/main" id="{1F3A01EA-693A-6DF8-0D25-A257812B35D3}"/>
              </a:ext>
            </a:extLst>
          </p:cNvPr>
          <p:cNvPicPr>
            <a:picLocks noChangeAspect="1"/>
          </p:cNvPicPr>
          <p:nvPr/>
        </p:nvPicPr>
        <p:blipFill>
          <a:blip r:embed="rId3"/>
          <a:stretch>
            <a:fillRect/>
          </a:stretch>
        </p:blipFill>
        <p:spPr>
          <a:xfrm>
            <a:off x="597693" y="3725694"/>
            <a:ext cx="10996613" cy="2918713"/>
          </a:xfrm>
          <a:prstGeom prst="rect">
            <a:avLst/>
          </a:prstGeom>
        </p:spPr>
      </p:pic>
    </p:spTree>
    <p:extLst>
      <p:ext uri="{BB962C8B-B14F-4D97-AF65-F5344CB8AC3E}">
        <p14:creationId xmlns:p14="http://schemas.microsoft.com/office/powerpoint/2010/main" val="23112784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B248-B154-517B-EFB6-ED95790C3276}"/>
              </a:ext>
            </a:extLst>
          </p:cNvPr>
          <p:cNvSpPr>
            <a:spLocks noGrp="1"/>
          </p:cNvSpPr>
          <p:nvPr>
            <p:ph type="title"/>
          </p:nvPr>
        </p:nvSpPr>
        <p:spPr/>
        <p:txBody>
          <a:bodyPr/>
          <a:lstStyle/>
          <a:p>
            <a:r>
              <a:rPr lang="en-US" dirty="0"/>
              <a:t>Queries of Kevin Tang</a:t>
            </a:r>
          </a:p>
        </p:txBody>
      </p:sp>
    </p:spTree>
    <p:extLst>
      <p:ext uri="{BB962C8B-B14F-4D97-AF65-F5344CB8AC3E}">
        <p14:creationId xmlns:p14="http://schemas.microsoft.com/office/powerpoint/2010/main" val="37200642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A1DAA2-DF36-F060-E33D-4B25BF7D7C37}"/>
              </a:ext>
            </a:extLst>
          </p:cNvPr>
          <p:cNvSpPr>
            <a:spLocks noGrp="1"/>
          </p:cNvSpPr>
          <p:nvPr>
            <p:ph type="title"/>
          </p:nvPr>
        </p:nvSpPr>
        <p:spPr/>
        <p:txBody>
          <a:bodyPr>
            <a:noAutofit/>
          </a:bodyPr>
          <a:lstStyle/>
          <a:p>
            <a:r>
              <a:rPr lang="en-US" sz="2800" dirty="0"/>
              <a:t>Query 1: How many courses take place in each building, and how many different rooms are used per building?</a:t>
            </a:r>
          </a:p>
        </p:txBody>
      </p:sp>
      <p:pic>
        <p:nvPicPr>
          <p:cNvPr id="7" name="Content Placeholder 6">
            <a:extLst>
              <a:ext uri="{FF2B5EF4-FFF2-40B4-BE49-F238E27FC236}">
                <a16:creationId xmlns:a16="http://schemas.microsoft.com/office/drawing/2014/main" id="{1F343287-7E6E-8FC4-D938-A55BCDE32AE7}"/>
              </a:ext>
            </a:extLst>
          </p:cNvPr>
          <p:cNvPicPr>
            <a:picLocks noGrp="1" noChangeAspect="1"/>
          </p:cNvPicPr>
          <p:nvPr>
            <p:ph idx="1"/>
          </p:nvPr>
        </p:nvPicPr>
        <p:blipFill>
          <a:blip r:embed="rId2"/>
          <a:stretch>
            <a:fillRect/>
          </a:stretch>
        </p:blipFill>
        <p:spPr>
          <a:xfrm>
            <a:off x="2711447" y="1930400"/>
            <a:ext cx="4528442" cy="997626"/>
          </a:xfrm>
        </p:spPr>
      </p:pic>
      <p:pic>
        <p:nvPicPr>
          <p:cNvPr id="9" name="Picture 8">
            <a:extLst>
              <a:ext uri="{FF2B5EF4-FFF2-40B4-BE49-F238E27FC236}">
                <a16:creationId xmlns:a16="http://schemas.microsoft.com/office/drawing/2014/main" id="{4DA3F5B3-7BB7-761A-A4BF-AB57CB93D2BD}"/>
              </a:ext>
            </a:extLst>
          </p:cNvPr>
          <p:cNvPicPr>
            <a:picLocks noChangeAspect="1"/>
          </p:cNvPicPr>
          <p:nvPr/>
        </p:nvPicPr>
        <p:blipFill>
          <a:blip r:embed="rId3"/>
          <a:stretch>
            <a:fillRect/>
          </a:stretch>
        </p:blipFill>
        <p:spPr>
          <a:xfrm>
            <a:off x="605314" y="3314446"/>
            <a:ext cx="10981372" cy="2933954"/>
          </a:xfrm>
          <a:prstGeom prst="rect">
            <a:avLst/>
          </a:prstGeom>
        </p:spPr>
      </p:pic>
    </p:spTree>
    <p:extLst>
      <p:ext uri="{BB962C8B-B14F-4D97-AF65-F5344CB8AC3E}">
        <p14:creationId xmlns:p14="http://schemas.microsoft.com/office/powerpoint/2010/main" val="37275682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CBEE-4726-47E4-4096-F1D55412806F}"/>
              </a:ext>
            </a:extLst>
          </p:cNvPr>
          <p:cNvSpPr>
            <a:spLocks noGrp="1"/>
          </p:cNvSpPr>
          <p:nvPr>
            <p:ph type="title"/>
          </p:nvPr>
        </p:nvSpPr>
        <p:spPr/>
        <p:txBody>
          <a:bodyPr/>
          <a:lstStyle/>
          <a:p>
            <a:r>
              <a:rPr lang="en-US" dirty="0"/>
              <a:t>Query 2: How many students are enrolled in each department?</a:t>
            </a:r>
          </a:p>
        </p:txBody>
      </p:sp>
      <p:pic>
        <p:nvPicPr>
          <p:cNvPr id="5" name="Content Placeholder 4">
            <a:extLst>
              <a:ext uri="{FF2B5EF4-FFF2-40B4-BE49-F238E27FC236}">
                <a16:creationId xmlns:a16="http://schemas.microsoft.com/office/drawing/2014/main" id="{EF1AEE79-E9AD-AEF8-05D2-C537F47326A2}"/>
              </a:ext>
            </a:extLst>
          </p:cNvPr>
          <p:cNvPicPr>
            <a:picLocks noGrp="1" noChangeAspect="1"/>
          </p:cNvPicPr>
          <p:nvPr>
            <p:ph idx="1"/>
          </p:nvPr>
        </p:nvPicPr>
        <p:blipFill>
          <a:blip r:embed="rId2"/>
          <a:stretch>
            <a:fillRect/>
          </a:stretch>
        </p:blipFill>
        <p:spPr>
          <a:xfrm>
            <a:off x="1840470" y="1930400"/>
            <a:ext cx="6270395" cy="1099467"/>
          </a:xfrm>
        </p:spPr>
      </p:pic>
      <p:pic>
        <p:nvPicPr>
          <p:cNvPr id="7" name="Picture 6">
            <a:extLst>
              <a:ext uri="{FF2B5EF4-FFF2-40B4-BE49-F238E27FC236}">
                <a16:creationId xmlns:a16="http://schemas.microsoft.com/office/drawing/2014/main" id="{52F8F4B8-7D30-08CA-87BC-FD8F4155A075}"/>
              </a:ext>
            </a:extLst>
          </p:cNvPr>
          <p:cNvPicPr>
            <a:picLocks noChangeAspect="1"/>
          </p:cNvPicPr>
          <p:nvPr/>
        </p:nvPicPr>
        <p:blipFill>
          <a:blip r:embed="rId3"/>
          <a:stretch>
            <a:fillRect/>
          </a:stretch>
        </p:blipFill>
        <p:spPr>
          <a:xfrm>
            <a:off x="677334" y="3429000"/>
            <a:ext cx="11011854" cy="2979678"/>
          </a:xfrm>
          <a:prstGeom prst="rect">
            <a:avLst/>
          </a:prstGeom>
        </p:spPr>
      </p:pic>
    </p:spTree>
    <p:extLst>
      <p:ext uri="{BB962C8B-B14F-4D97-AF65-F5344CB8AC3E}">
        <p14:creationId xmlns:p14="http://schemas.microsoft.com/office/powerpoint/2010/main" val="5172603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0FDC7B-5476-1DC5-24B9-E7CBCD447E5A}"/>
              </a:ext>
            </a:extLst>
          </p:cNvPr>
          <p:cNvSpPr>
            <a:spLocks noGrp="1"/>
          </p:cNvSpPr>
          <p:nvPr>
            <p:ph type="title"/>
          </p:nvPr>
        </p:nvSpPr>
        <p:spPr/>
        <p:txBody>
          <a:bodyPr/>
          <a:lstStyle/>
          <a:p>
            <a:r>
              <a:rPr lang="en-US" dirty="0"/>
              <a:t>Issue in Current Design + Possible Database Design Improvements</a:t>
            </a:r>
          </a:p>
        </p:txBody>
      </p:sp>
    </p:spTree>
    <p:extLst>
      <p:ext uri="{BB962C8B-B14F-4D97-AF65-F5344CB8AC3E}">
        <p14:creationId xmlns:p14="http://schemas.microsoft.com/office/powerpoint/2010/main" val="384175722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F971-6D45-2F18-55CF-69A9EC0F12D7}"/>
              </a:ext>
            </a:extLst>
          </p:cNvPr>
          <p:cNvSpPr>
            <a:spLocks noGrp="1"/>
          </p:cNvSpPr>
          <p:nvPr>
            <p:ph type="title"/>
          </p:nvPr>
        </p:nvSpPr>
        <p:spPr/>
        <p:txBody>
          <a:bodyPr/>
          <a:lstStyle/>
          <a:p>
            <a:r>
              <a:rPr lang="en-US" dirty="0"/>
              <a:t>Issue</a:t>
            </a:r>
          </a:p>
        </p:txBody>
      </p:sp>
    </p:spTree>
    <p:extLst>
      <p:ext uri="{BB962C8B-B14F-4D97-AF65-F5344CB8AC3E}">
        <p14:creationId xmlns:p14="http://schemas.microsoft.com/office/powerpoint/2010/main" val="33902993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11EE0B-06E5-A32B-18D6-B22B29149C38}"/>
              </a:ext>
            </a:extLst>
          </p:cNvPr>
          <p:cNvSpPr>
            <a:spLocks noGrp="1"/>
          </p:cNvSpPr>
          <p:nvPr>
            <p:ph type="title"/>
          </p:nvPr>
        </p:nvSpPr>
        <p:spPr/>
        <p:txBody>
          <a:bodyPr/>
          <a:lstStyle/>
          <a:p>
            <a:r>
              <a:rPr lang="en-US" dirty="0"/>
              <a:t>Issue:</a:t>
            </a:r>
            <a:br>
              <a:rPr lang="en-US" dirty="0"/>
            </a:br>
            <a:r>
              <a:rPr lang="en-US" dirty="0"/>
              <a:t>Joining multiple bridge tables together</a:t>
            </a:r>
          </a:p>
        </p:txBody>
      </p:sp>
      <p:sp>
        <p:nvSpPr>
          <p:cNvPr id="5" name="Content Placeholder 4">
            <a:extLst>
              <a:ext uri="{FF2B5EF4-FFF2-40B4-BE49-F238E27FC236}">
                <a16:creationId xmlns:a16="http://schemas.microsoft.com/office/drawing/2014/main" id="{6115AA16-253E-1AC5-8BBA-CCC91E6C332C}"/>
              </a:ext>
            </a:extLst>
          </p:cNvPr>
          <p:cNvSpPr>
            <a:spLocks noGrp="1"/>
          </p:cNvSpPr>
          <p:nvPr>
            <p:ph idx="1"/>
          </p:nvPr>
        </p:nvSpPr>
        <p:spPr/>
        <p:txBody>
          <a:bodyPr/>
          <a:lstStyle/>
          <a:p>
            <a:r>
              <a:rPr lang="en-US" dirty="0"/>
              <a:t>The issue is as follows:</a:t>
            </a:r>
          </a:p>
          <a:p>
            <a:pPr lvl="1"/>
            <a:r>
              <a:rPr lang="en-US" dirty="0"/>
              <a:t>You have two (or more) bridge tables, where it maps to the same class id multiple times</a:t>
            </a:r>
          </a:p>
          <a:p>
            <a:pPr lvl="2"/>
            <a:r>
              <a:rPr lang="en-US" dirty="0"/>
              <a:t>E.g., if two instructors teach 1 class, that maps to the same class id multiple times in </a:t>
            </a:r>
            <a:r>
              <a:rPr lang="en-US" dirty="0" err="1"/>
              <a:t>InstructorClass</a:t>
            </a:r>
            <a:r>
              <a:rPr lang="en-US" dirty="0"/>
              <a:t>, and if a class is taught on Monday and Tuesday, that maps to the same class id multiple times in </a:t>
            </a:r>
            <a:r>
              <a:rPr lang="en-US" dirty="0" err="1"/>
              <a:t>ClassDay</a:t>
            </a:r>
            <a:endParaRPr lang="en-US" dirty="0"/>
          </a:p>
          <a:p>
            <a:pPr lvl="1"/>
            <a:r>
              <a:rPr lang="en-US" dirty="0"/>
              <a:t>If you join these tables together over class id it joins every row to every other row causing erroneous results</a:t>
            </a:r>
          </a:p>
          <a:p>
            <a:pPr lvl="2"/>
            <a:r>
              <a:rPr lang="en-US" dirty="0"/>
              <a:t>E.g., if in our prior example, Instructor A taught on Monday and Instructor B taught on Tuesday, when you joined the tables together you would expect there to be two rows, but there would be four</a:t>
            </a:r>
          </a:p>
        </p:txBody>
      </p:sp>
    </p:spTree>
    <p:extLst>
      <p:ext uri="{BB962C8B-B14F-4D97-AF65-F5344CB8AC3E}">
        <p14:creationId xmlns:p14="http://schemas.microsoft.com/office/powerpoint/2010/main" val="27861966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CDA0-9755-1D0D-8A97-BD244D8F8CC2}"/>
              </a:ext>
            </a:extLst>
          </p:cNvPr>
          <p:cNvSpPr>
            <a:spLocks noGrp="1"/>
          </p:cNvSpPr>
          <p:nvPr>
            <p:ph type="title"/>
          </p:nvPr>
        </p:nvSpPr>
        <p:spPr/>
        <p:txBody>
          <a:bodyPr/>
          <a:lstStyle/>
          <a:p>
            <a:r>
              <a:rPr lang="en-US" dirty="0"/>
              <a:t>Issue Showcase Part 1</a:t>
            </a:r>
          </a:p>
        </p:txBody>
      </p:sp>
      <p:pic>
        <p:nvPicPr>
          <p:cNvPr id="5" name="Content Placeholder 4">
            <a:extLst>
              <a:ext uri="{FF2B5EF4-FFF2-40B4-BE49-F238E27FC236}">
                <a16:creationId xmlns:a16="http://schemas.microsoft.com/office/drawing/2014/main" id="{55991EBD-E52F-B369-455C-0A07EA6D4737}"/>
              </a:ext>
            </a:extLst>
          </p:cNvPr>
          <p:cNvPicPr>
            <a:picLocks noGrp="1" noChangeAspect="1"/>
          </p:cNvPicPr>
          <p:nvPr>
            <p:ph idx="1"/>
          </p:nvPr>
        </p:nvPicPr>
        <p:blipFill>
          <a:blip r:embed="rId2"/>
          <a:stretch>
            <a:fillRect/>
          </a:stretch>
        </p:blipFill>
        <p:spPr>
          <a:xfrm>
            <a:off x="677334" y="1930400"/>
            <a:ext cx="8596312" cy="3181637"/>
          </a:xfrm>
        </p:spPr>
      </p:pic>
    </p:spTree>
    <p:extLst>
      <p:ext uri="{BB962C8B-B14F-4D97-AF65-F5344CB8AC3E}">
        <p14:creationId xmlns:p14="http://schemas.microsoft.com/office/powerpoint/2010/main" val="20349464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CDA0-9755-1D0D-8A97-BD244D8F8CC2}"/>
              </a:ext>
            </a:extLst>
          </p:cNvPr>
          <p:cNvSpPr>
            <a:spLocks noGrp="1"/>
          </p:cNvSpPr>
          <p:nvPr>
            <p:ph type="title"/>
          </p:nvPr>
        </p:nvSpPr>
        <p:spPr/>
        <p:txBody>
          <a:bodyPr/>
          <a:lstStyle/>
          <a:p>
            <a:r>
              <a:rPr lang="en-US" dirty="0"/>
              <a:t>Issue Showcase Part 2</a:t>
            </a:r>
          </a:p>
        </p:txBody>
      </p:sp>
      <p:pic>
        <p:nvPicPr>
          <p:cNvPr id="7" name="Content Placeholder 6">
            <a:extLst>
              <a:ext uri="{FF2B5EF4-FFF2-40B4-BE49-F238E27FC236}">
                <a16:creationId xmlns:a16="http://schemas.microsoft.com/office/drawing/2014/main" id="{7D7E7871-B05B-D418-A6B6-E39417D77AFF}"/>
              </a:ext>
            </a:extLst>
          </p:cNvPr>
          <p:cNvPicPr>
            <a:picLocks noGrp="1" noChangeAspect="1"/>
          </p:cNvPicPr>
          <p:nvPr>
            <p:ph idx="1"/>
          </p:nvPr>
        </p:nvPicPr>
        <p:blipFill rotWithShape="1">
          <a:blip r:embed="rId2"/>
          <a:srcRect l="1993"/>
          <a:stretch/>
        </p:blipFill>
        <p:spPr>
          <a:xfrm>
            <a:off x="1099225" y="1469925"/>
            <a:ext cx="3433864" cy="5141576"/>
          </a:xfrm>
        </p:spPr>
      </p:pic>
      <p:sp>
        <p:nvSpPr>
          <p:cNvPr id="8" name="TextBox 7">
            <a:extLst>
              <a:ext uri="{FF2B5EF4-FFF2-40B4-BE49-F238E27FC236}">
                <a16:creationId xmlns:a16="http://schemas.microsoft.com/office/drawing/2014/main" id="{D9788851-C696-FEEA-EE66-843EB1C00B5E}"/>
              </a:ext>
            </a:extLst>
          </p:cNvPr>
          <p:cNvSpPr txBox="1"/>
          <p:nvPr/>
        </p:nvSpPr>
        <p:spPr>
          <a:xfrm>
            <a:off x="5622587" y="3326860"/>
            <a:ext cx="3103124" cy="923330"/>
          </a:xfrm>
          <a:prstGeom prst="rect">
            <a:avLst/>
          </a:prstGeom>
          <a:noFill/>
        </p:spPr>
        <p:txBody>
          <a:bodyPr wrap="square" rtlCol="0">
            <a:spAutoFit/>
          </a:bodyPr>
          <a:lstStyle/>
          <a:p>
            <a:r>
              <a:rPr lang="en-US" dirty="0"/>
              <a:t>When only using 1 bridge table, results are as expected</a:t>
            </a:r>
          </a:p>
        </p:txBody>
      </p:sp>
    </p:spTree>
    <p:extLst>
      <p:ext uri="{BB962C8B-B14F-4D97-AF65-F5344CB8AC3E}">
        <p14:creationId xmlns:p14="http://schemas.microsoft.com/office/powerpoint/2010/main" val="21210389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CDA0-9755-1D0D-8A97-BD244D8F8CC2}"/>
              </a:ext>
            </a:extLst>
          </p:cNvPr>
          <p:cNvSpPr>
            <a:spLocks noGrp="1"/>
          </p:cNvSpPr>
          <p:nvPr>
            <p:ph type="title"/>
          </p:nvPr>
        </p:nvSpPr>
        <p:spPr/>
        <p:txBody>
          <a:bodyPr/>
          <a:lstStyle/>
          <a:p>
            <a:r>
              <a:rPr lang="en-US" dirty="0"/>
              <a:t>Issue Showcase Part 3</a:t>
            </a:r>
          </a:p>
        </p:txBody>
      </p:sp>
      <p:sp>
        <p:nvSpPr>
          <p:cNvPr id="8" name="TextBox 7">
            <a:extLst>
              <a:ext uri="{FF2B5EF4-FFF2-40B4-BE49-F238E27FC236}">
                <a16:creationId xmlns:a16="http://schemas.microsoft.com/office/drawing/2014/main" id="{D9788851-C696-FEEA-EE66-843EB1C00B5E}"/>
              </a:ext>
            </a:extLst>
          </p:cNvPr>
          <p:cNvSpPr txBox="1"/>
          <p:nvPr/>
        </p:nvSpPr>
        <p:spPr>
          <a:xfrm>
            <a:off x="5622587" y="3326860"/>
            <a:ext cx="3103124" cy="1477328"/>
          </a:xfrm>
          <a:prstGeom prst="rect">
            <a:avLst/>
          </a:prstGeom>
          <a:noFill/>
        </p:spPr>
        <p:txBody>
          <a:bodyPr wrap="square" rtlCol="0">
            <a:spAutoFit/>
          </a:bodyPr>
          <a:lstStyle/>
          <a:p>
            <a:r>
              <a:rPr lang="en-US" dirty="0"/>
              <a:t>When using 2 (or more) run into issues. Each instructor matches onto each day, instead of the day they taught on</a:t>
            </a:r>
          </a:p>
        </p:txBody>
      </p:sp>
      <p:pic>
        <p:nvPicPr>
          <p:cNvPr id="6" name="Content Placeholder 5">
            <a:extLst>
              <a:ext uri="{FF2B5EF4-FFF2-40B4-BE49-F238E27FC236}">
                <a16:creationId xmlns:a16="http://schemas.microsoft.com/office/drawing/2014/main" id="{9283F6E8-C462-6C3F-E95F-DFC74D33995B}"/>
              </a:ext>
            </a:extLst>
          </p:cNvPr>
          <p:cNvPicPr>
            <a:picLocks noGrp="1" noChangeAspect="1"/>
          </p:cNvPicPr>
          <p:nvPr>
            <p:ph idx="1"/>
          </p:nvPr>
        </p:nvPicPr>
        <p:blipFill>
          <a:blip r:embed="rId2"/>
          <a:stretch>
            <a:fillRect/>
          </a:stretch>
        </p:blipFill>
        <p:spPr>
          <a:xfrm>
            <a:off x="1008040" y="1847806"/>
            <a:ext cx="4034475" cy="4400594"/>
          </a:xfrm>
        </p:spPr>
      </p:pic>
    </p:spTree>
    <p:extLst>
      <p:ext uri="{BB962C8B-B14F-4D97-AF65-F5344CB8AC3E}">
        <p14:creationId xmlns:p14="http://schemas.microsoft.com/office/powerpoint/2010/main" val="2849052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272C-6501-43CF-B353-FA85CA6E369A}"/>
              </a:ext>
            </a:extLst>
          </p:cNvPr>
          <p:cNvSpPr>
            <a:spLocks noGrp="1"/>
          </p:cNvSpPr>
          <p:nvPr>
            <p:ph type="title"/>
          </p:nvPr>
        </p:nvSpPr>
        <p:spPr/>
        <p:txBody>
          <a:bodyPr>
            <a:normAutofit/>
          </a:bodyPr>
          <a:lstStyle/>
          <a:p>
            <a:r>
              <a:rPr lang="en-US" sz="2800" dirty="0"/>
              <a:t>Standard-view PDM of </a:t>
            </a:r>
            <a:r>
              <a:rPr lang="en-US" sz="2800" dirty="0" err="1"/>
              <a:t>DbSecurity.UserAuthorization</a:t>
            </a:r>
            <a:r>
              <a:rPr lang="en-US" sz="2800" dirty="0"/>
              <a:t> and </a:t>
            </a:r>
            <a:r>
              <a:rPr lang="en-US" sz="2800" dirty="0" err="1"/>
              <a:t>Process.WorkFlowStep</a:t>
            </a:r>
            <a:endParaRPr lang="en-US" sz="2800" dirty="0"/>
          </a:p>
        </p:txBody>
      </p:sp>
      <p:pic>
        <p:nvPicPr>
          <p:cNvPr id="7" name="Content Placeholder 6">
            <a:extLst>
              <a:ext uri="{FF2B5EF4-FFF2-40B4-BE49-F238E27FC236}">
                <a16:creationId xmlns:a16="http://schemas.microsoft.com/office/drawing/2014/main" id="{8BD3901A-849E-6B8B-5EA9-409E08532EAE}"/>
              </a:ext>
            </a:extLst>
          </p:cNvPr>
          <p:cNvPicPr>
            <a:picLocks noGrp="1" noChangeAspect="1"/>
          </p:cNvPicPr>
          <p:nvPr>
            <p:ph idx="1"/>
          </p:nvPr>
        </p:nvPicPr>
        <p:blipFill>
          <a:blip r:embed="rId2"/>
          <a:stretch>
            <a:fillRect/>
          </a:stretch>
        </p:blipFill>
        <p:spPr>
          <a:xfrm>
            <a:off x="2035929" y="1930400"/>
            <a:ext cx="5879478" cy="4478051"/>
          </a:xfrm>
        </p:spPr>
      </p:pic>
    </p:spTree>
    <p:extLst>
      <p:ext uri="{BB962C8B-B14F-4D97-AF65-F5344CB8AC3E}">
        <p14:creationId xmlns:p14="http://schemas.microsoft.com/office/powerpoint/2010/main" val="181926262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ED23-1FBF-9B0F-258A-D0C90FE22E08}"/>
              </a:ext>
            </a:extLst>
          </p:cNvPr>
          <p:cNvSpPr>
            <a:spLocks noGrp="1"/>
          </p:cNvSpPr>
          <p:nvPr>
            <p:ph type="title"/>
          </p:nvPr>
        </p:nvSpPr>
        <p:spPr/>
        <p:txBody>
          <a:bodyPr/>
          <a:lstStyle/>
          <a:p>
            <a:r>
              <a:rPr lang="en-US" dirty="0"/>
              <a:t>Issue: Possible Solution</a:t>
            </a:r>
          </a:p>
        </p:txBody>
      </p:sp>
      <p:sp>
        <p:nvSpPr>
          <p:cNvPr id="3" name="Content Placeholder 2">
            <a:extLst>
              <a:ext uri="{FF2B5EF4-FFF2-40B4-BE49-F238E27FC236}">
                <a16:creationId xmlns:a16="http://schemas.microsoft.com/office/drawing/2014/main" id="{2BFC8247-508A-38FC-C70B-8CEA0E7658F1}"/>
              </a:ext>
            </a:extLst>
          </p:cNvPr>
          <p:cNvSpPr>
            <a:spLocks noGrp="1"/>
          </p:cNvSpPr>
          <p:nvPr>
            <p:ph idx="1"/>
          </p:nvPr>
        </p:nvSpPr>
        <p:spPr/>
        <p:txBody>
          <a:bodyPr/>
          <a:lstStyle/>
          <a:p>
            <a:r>
              <a:rPr lang="en-US" dirty="0"/>
              <a:t>1) Better defining class so its easier to distinguish between different cases within the bridge tables</a:t>
            </a:r>
          </a:p>
          <a:p>
            <a:r>
              <a:rPr lang="en-US" dirty="0"/>
              <a:t>2) Make more bridge tables where cases of this would occur</a:t>
            </a:r>
          </a:p>
        </p:txBody>
      </p:sp>
    </p:spTree>
    <p:extLst>
      <p:ext uri="{BB962C8B-B14F-4D97-AF65-F5344CB8AC3E}">
        <p14:creationId xmlns:p14="http://schemas.microsoft.com/office/powerpoint/2010/main" val="172986295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444F95-84B7-9003-23F0-015170589EE7}"/>
              </a:ext>
            </a:extLst>
          </p:cNvPr>
          <p:cNvSpPr>
            <a:spLocks noGrp="1"/>
          </p:cNvSpPr>
          <p:nvPr>
            <p:ph type="title"/>
          </p:nvPr>
        </p:nvSpPr>
        <p:spPr/>
        <p:txBody>
          <a:bodyPr/>
          <a:lstStyle/>
          <a:p>
            <a:r>
              <a:rPr lang="en-US" dirty="0"/>
              <a:t>Possible Design Improvements</a:t>
            </a:r>
          </a:p>
        </p:txBody>
      </p:sp>
    </p:spTree>
    <p:extLst>
      <p:ext uri="{BB962C8B-B14F-4D97-AF65-F5344CB8AC3E}">
        <p14:creationId xmlns:p14="http://schemas.microsoft.com/office/powerpoint/2010/main" val="375920777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7CAE92-C7F0-70CE-37DE-F5D55009F8F8}"/>
              </a:ext>
            </a:extLst>
          </p:cNvPr>
          <p:cNvSpPr>
            <a:spLocks noGrp="1"/>
          </p:cNvSpPr>
          <p:nvPr>
            <p:ph type="title"/>
          </p:nvPr>
        </p:nvSpPr>
        <p:spPr/>
        <p:txBody>
          <a:bodyPr/>
          <a:lstStyle/>
          <a:p>
            <a:r>
              <a:rPr lang="en-US" dirty="0"/>
              <a:t>A list of Possible Improvements</a:t>
            </a:r>
          </a:p>
        </p:txBody>
      </p:sp>
      <p:sp>
        <p:nvSpPr>
          <p:cNvPr id="5" name="Content Placeholder 4">
            <a:extLst>
              <a:ext uri="{FF2B5EF4-FFF2-40B4-BE49-F238E27FC236}">
                <a16:creationId xmlns:a16="http://schemas.microsoft.com/office/drawing/2014/main" id="{9FCF37A4-4CE8-60DB-601B-D226DADCDC8B}"/>
              </a:ext>
            </a:extLst>
          </p:cNvPr>
          <p:cNvSpPr>
            <a:spLocks noGrp="1"/>
          </p:cNvSpPr>
          <p:nvPr>
            <p:ph idx="1"/>
          </p:nvPr>
        </p:nvSpPr>
        <p:spPr>
          <a:xfrm>
            <a:off x="677334" y="2160589"/>
            <a:ext cx="8596668" cy="4395854"/>
          </a:xfrm>
        </p:spPr>
        <p:txBody>
          <a:bodyPr/>
          <a:lstStyle/>
          <a:p>
            <a:pPr>
              <a:buAutoNum type="arabicParenR"/>
            </a:pPr>
            <a:r>
              <a:rPr lang="en-US" dirty="0"/>
              <a:t>Don’t include the attributes non-composite PK attributes to bridge tables</a:t>
            </a:r>
          </a:p>
          <a:p>
            <a:pPr lvl="1">
              <a:buAutoNum type="arabicParenR"/>
            </a:pPr>
            <a:r>
              <a:rPr lang="en-US" dirty="0"/>
              <a:t>Reason: can lead to anomalies when inserting/updating data due to data redundancy. Can get the same results by just joining parents for the value</a:t>
            </a:r>
          </a:p>
          <a:p>
            <a:pPr lvl="1">
              <a:buAutoNum type="arabicParenR"/>
            </a:pPr>
            <a:r>
              <a:rPr lang="en-US" dirty="0"/>
              <a:t>Reason: to properly normalize the tables essentially</a:t>
            </a:r>
          </a:p>
          <a:p>
            <a:pPr>
              <a:buAutoNum type="arabicParenR"/>
            </a:pPr>
            <a:r>
              <a:rPr lang="en-US" dirty="0"/>
              <a:t>Ensure all FK relationships are done to PKs only, not FKs</a:t>
            </a:r>
          </a:p>
          <a:p>
            <a:pPr lvl="1">
              <a:buAutoNum type="arabicParenR"/>
            </a:pPr>
            <a:r>
              <a:rPr lang="en-US" dirty="0"/>
              <a:t>Reason: can make the diagrams more logical and easier to understand, and overall, it’s a more logical approach</a:t>
            </a:r>
          </a:p>
          <a:p>
            <a:pPr>
              <a:buAutoNum type="arabicParenR"/>
            </a:pPr>
            <a:r>
              <a:rPr lang="en-US" dirty="0"/>
              <a:t>Better define what a class is</a:t>
            </a:r>
          </a:p>
          <a:p>
            <a:pPr lvl="1">
              <a:buAutoNum type="arabicParenR"/>
            </a:pPr>
            <a:r>
              <a:rPr lang="en-US" dirty="0"/>
              <a:t>The issue may have been related to this, may have been better to just define a class based on sec code and class code only, and then have a separate table matching rooms/instructors/days/etc. to ensure unique mappings to properly match everything and avoid the prior discussed issue</a:t>
            </a:r>
          </a:p>
        </p:txBody>
      </p:sp>
    </p:spTree>
    <p:extLst>
      <p:ext uri="{BB962C8B-B14F-4D97-AF65-F5344CB8AC3E}">
        <p14:creationId xmlns:p14="http://schemas.microsoft.com/office/powerpoint/2010/main" val="37815446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EB27D7-C71E-4BDD-AA7D-72C08B87CC40}"/>
              </a:ext>
            </a:extLst>
          </p:cNvPr>
          <p:cNvSpPr>
            <a:spLocks noGrp="1"/>
          </p:cNvSpPr>
          <p:nvPr>
            <p:ph type="title"/>
          </p:nvPr>
        </p:nvSpPr>
        <p:spPr/>
        <p:txBody>
          <a:bodyPr/>
          <a:lstStyle/>
          <a:p>
            <a:r>
              <a:rPr lang="en-US" dirty="0"/>
              <a:t>Analysis</a:t>
            </a:r>
          </a:p>
        </p:txBody>
      </p:sp>
      <p:sp>
        <p:nvSpPr>
          <p:cNvPr id="5" name="Text Placeholder 4">
            <a:extLst>
              <a:ext uri="{FF2B5EF4-FFF2-40B4-BE49-F238E27FC236}">
                <a16:creationId xmlns:a16="http://schemas.microsoft.com/office/drawing/2014/main" id="{E66C5016-4FED-4532-9328-AF0AC33C9C25}"/>
              </a:ext>
            </a:extLst>
          </p:cNvPr>
          <p:cNvSpPr>
            <a:spLocks noGrp="1"/>
          </p:cNvSpPr>
          <p:nvPr>
            <p:ph type="body" idx="1"/>
          </p:nvPr>
        </p:nvSpPr>
        <p:spPr/>
        <p:txBody>
          <a:bodyPr/>
          <a:lstStyle/>
          <a:p>
            <a:r>
              <a:rPr lang="en-US" dirty="0"/>
              <a:t>A summary of various components</a:t>
            </a:r>
          </a:p>
        </p:txBody>
      </p:sp>
    </p:spTree>
    <p:extLst>
      <p:ext uri="{BB962C8B-B14F-4D97-AF65-F5344CB8AC3E}">
        <p14:creationId xmlns:p14="http://schemas.microsoft.com/office/powerpoint/2010/main" val="10184648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0101C-4807-4E82-90D0-97BC4A42A320}"/>
              </a:ext>
            </a:extLst>
          </p:cNvPr>
          <p:cNvSpPr>
            <a:spLocks noGrp="1"/>
          </p:cNvSpPr>
          <p:nvPr>
            <p:ph type="title"/>
          </p:nvPr>
        </p:nvSpPr>
        <p:spPr>
          <a:xfrm>
            <a:off x="677334" y="609600"/>
            <a:ext cx="8670948" cy="1320800"/>
          </a:xfrm>
        </p:spPr>
        <p:txBody>
          <a:bodyPr>
            <a:noAutofit/>
          </a:bodyPr>
          <a:lstStyle/>
          <a:p>
            <a:r>
              <a:rPr lang="en-US" sz="2600" dirty="0"/>
              <a:t>Time to Load QC Schedule Database and Verifications</a:t>
            </a:r>
            <a:br>
              <a:rPr lang="en-US" sz="2600" dirty="0"/>
            </a:br>
            <a:endParaRPr lang="en-US" sz="2600" dirty="0"/>
          </a:p>
        </p:txBody>
      </p:sp>
      <p:sp>
        <p:nvSpPr>
          <p:cNvPr id="24" name="TextBox 23">
            <a:extLst>
              <a:ext uri="{FF2B5EF4-FFF2-40B4-BE49-F238E27FC236}">
                <a16:creationId xmlns:a16="http://schemas.microsoft.com/office/drawing/2014/main" id="{D1C84618-2ACF-454D-8828-8074B1CE8FA1}"/>
              </a:ext>
            </a:extLst>
          </p:cNvPr>
          <p:cNvSpPr txBox="1"/>
          <p:nvPr/>
        </p:nvSpPr>
        <p:spPr>
          <a:xfrm>
            <a:off x="551178" y="5993640"/>
            <a:ext cx="8797104" cy="830997"/>
          </a:xfrm>
          <a:prstGeom prst="rect">
            <a:avLst/>
          </a:prstGeom>
          <a:noFill/>
        </p:spPr>
        <p:txBody>
          <a:bodyPr wrap="square" rtlCol="0">
            <a:spAutoFit/>
          </a:bodyPr>
          <a:lstStyle/>
          <a:p>
            <a:r>
              <a:rPr lang="en-US" sz="1600" dirty="0"/>
              <a:t>Slight time difference makes sense given we no longer factor in the slight delay between everything before the first procedure and everything after the final procedure are run in the </a:t>
            </a:r>
            <a:r>
              <a:rPr lang="en-US" sz="1600" dirty="0" err="1"/>
              <a:t>LoadQueensCollegeScheduleDatabase</a:t>
            </a:r>
            <a:r>
              <a:rPr lang="en-US" sz="1600" dirty="0"/>
              <a:t> procedure</a:t>
            </a:r>
          </a:p>
        </p:txBody>
      </p:sp>
      <p:pic>
        <p:nvPicPr>
          <p:cNvPr id="6" name="Content Placeholder 5">
            <a:extLst>
              <a:ext uri="{FF2B5EF4-FFF2-40B4-BE49-F238E27FC236}">
                <a16:creationId xmlns:a16="http://schemas.microsoft.com/office/drawing/2014/main" id="{8B36E89B-E852-640C-77C9-333C234A0851}"/>
              </a:ext>
            </a:extLst>
          </p:cNvPr>
          <p:cNvPicPr>
            <a:picLocks noGrp="1" noChangeAspect="1"/>
          </p:cNvPicPr>
          <p:nvPr>
            <p:ph idx="1"/>
          </p:nvPr>
        </p:nvPicPr>
        <p:blipFill>
          <a:blip r:embed="rId2"/>
          <a:stretch>
            <a:fillRect/>
          </a:stretch>
        </p:blipFill>
        <p:spPr>
          <a:xfrm>
            <a:off x="677332" y="1433673"/>
            <a:ext cx="8436071" cy="1188823"/>
          </a:xfrm>
        </p:spPr>
      </p:pic>
      <p:pic>
        <p:nvPicPr>
          <p:cNvPr id="8" name="Picture 7">
            <a:extLst>
              <a:ext uri="{FF2B5EF4-FFF2-40B4-BE49-F238E27FC236}">
                <a16:creationId xmlns:a16="http://schemas.microsoft.com/office/drawing/2014/main" id="{77CEE3B3-F431-E585-ED1E-56F35ACDAB44}"/>
              </a:ext>
            </a:extLst>
          </p:cNvPr>
          <p:cNvPicPr>
            <a:picLocks noChangeAspect="1"/>
          </p:cNvPicPr>
          <p:nvPr/>
        </p:nvPicPr>
        <p:blipFill>
          <a:blip r:embed="rId3"/>
          <a:stretch>
            <a:fillRect/>
          </a:stretch>
        </p:blipFill>
        <p:spPr>
          <a:xfrm>
            <a:off x="677332" y="2754473"/>
            <a:ext cx="8543331" cy="1526499"/>
          </a:xfrm>
          <a:prstGeom prst="rect">
            <a:avLst/>
          </a:prstGeom>
        </p:spPr>
      </p:pic>
      <p:pic>
        <p:nvPicPr>
          <p:cNvPr id="12" name="Picture 11">
            <a:extLst>
              <a:ext uri="{FF2B5EF4-FFF2-40B4-BE49-F238E27FC236}">
                <a16:creationId xmlns:a16="http://schemas.microsoft.com/office/drawing/2014/main" id="{F5B7EB4A-8BD0-7284-00E9-8033089E1CB9}"/>
              </a:ext>
            </a:extLst>
          </p:cNvPr>
          <p:cNvPicPr>
            <a:picLocks noChangeAspect="1"/>
          </p:cNvPicPr>
          <p:nvPr/>
        </p:nvPicPr>
        <p:blipFill>
          <a:blip r:embed="rId4"/>
          <a:stretch>
            <a:fillRect/>
          </a:stretch>
        </p:blipFill>
        <p:spPr>
          <a:xfrm>
            <a:off x="677332" y="4567428"/>
            <a:ext cx="8596668" cy="1426212"/>
          </a:xfrm>
          <a:prstGeom prst="rect">
            <a:avLst/>
          </a:prstGeom>
        </p:spPr>
      </p:pic>
    </p:spTree>
    <p:extLst>
      <p:ext uri="{BB962C8B-B14F-4D97-AF65-F5344CB8AC3E}">
        <p14:creationId xmlns:p14="http://schemas.microsoft.com/office/powerpoint/2010/main" val="32207492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247A-155D-4E5B-A115-E289AC5ECCDE}"/>
              </a:ext>
            </a:extLst>
          </p:cNvPr>
          <p:cNvSpPr>
            <a:spLocks noGrp="1"/>
          </p:cNvSpPr>
          <p:nvPr>
            <p:ph type="title"/>
          </p:nvPr>
        </p:nvSpPr>
        <p:spPr/>
        <p:txBody>
          <a:bodyPr/>
          <a:lstStyle/>
          <a:p>
            <a:r>
              <a:rPr lang="en-US" dirty="0"/>
              <a:t>Further Verification</a:t>
            </a:r>
          </a:p>
        </p:txBody>
      </p:sp>
      <p:sp>
        <p:nvSpPr>
          <p:cNvPr id="12" name="TextBox 11">
            <a:extLst>
              <a:ext uri="{FF2B5EF4-FFF2-40B4-BE49-F238E27FC236}">
                <a16:creationId xmlns:a16="http://schemas.microsoft.com/office/drawing/2014/main" id="{5B8882E5-E0EE-4AA5-8104-338AEB2FCEB0}"/>
              </a:ext>
            </a:extLst>
          </p:cNvPr>
          <p:cNvSpPr txBox="1"/>
          <p:nvPr/>
        </p:nvSpPr>
        <p:spPr>
          <a:xfrm>
            <a:off x="676977" y="5126477"/>
            <a:ext cx="9644069" cy="1200329"/>
          </a:xfrm>
          <a:prstGeom prst="rect">
            <a:avLst/>
          </a:prstGeom>
          <a:noFill/>
        </p:spPr>
        <p:txBody>
          <a:bodyPr wrap="square" rtlCol="0">
            <a:spAutoFit/>
          </a:bodyPr>
          <a:lstStyle/>
          <a:p>
            <a:r>
              <a:rPr lang="en-US" dirty="0"/>
              <a:t>Again, the total time is 1316ms instead of 1320ms as we are excluding the delay caused by the parts before the </a:t>
            </a:r>
            <a:r>
              <a:rPr lang="en-US" dirty="0" err="1"/>
              <a:t>LoadQueensCollegeScheduleDatabase</a:t>
            </a:r>
            <a:r>
              <a:rPr lang="en-US" dirty="0"/>
              <a:t> procedure starts executing all other procedures, and also the delay caused by the parts right after it finishes executing all other procedures</a:t>
            </a:r>
          </a:p>
        </p:txBody>
      </p:sp>
      <p:pic>
        <p:nvPicPr>
          <p:cNvPr id="7" name="Content Placeholder 6">
            <a:extLst>
              <a:ext uri="{FF2B5EF4-FFF2-40B4-BE49-F238E27FC236}">
                <a16:creationId xmlns:a16="http://schemas.microsoft.com/office/drawing/2014/main" id="{90FB696B-5C00-9F80-7A7D-3F373E3C4AF6}"/>
              </a:ext>
            </a:extLst>
          </p:cNvPr>
          <p:cNvPicPr>
            <a:picLocks noGrp="1" noChangeAspect="1"/>
          </p:cNvPicPr>
          <p:nvPr>
            <p:ph idx="1"/>
          </p:nvPr>
        </p:nvPicPr>
        <p:blipFill>
          <a:blip r:embed="rId2"/>
          <a:stretch>
            <a:fillRect/>
          </a:stretch>
        </p:blipFill>
        <p:spPr>
          <a:xfrm>
            <a:off x="676977" y="1625856"/>
            <a:ext cx="9546538" cy="3403344"/>
          </a:xfrm>
        </p:spPr>
      </p:pic>
    </p:spTree>
    <p:extLst>
      <p:ext uri="{BB962C8B-B14F-4D97-AF65-F5344CB8AC3E}">
        <p14:creationId xmlns:p14="http://schemas.microsoft.com/office/powerpoint/2010/main" val="35058674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46CA7-3E5B-D93F-C296-304ED71589D6}"/>
              </a:ext>
            </a:extLst>
          </p:cNvPr>
          <p:cNvSpPr>
            <a:spLocks noGrp="1"/>
          </p:cNvSpPr>
          <p:nvPr>
            <p:ph type="title"/>
          </p:nvPr>
        </p:nvSpPr>
        <p:spPr>
          <a:xfrm>
            <a:off x="677334" y="609600"/>
            <a:ext cx="8596668" cy="732817"/>
          </a:xfrm>
        </p:spPr>
        <p:txBody>
          <a:bodyPr>
            <a:normAutofit/>
          </a:bodyPr>
          <a:lstStyle/>
          <a:p>
            <a:r>
              <a:rPr lang="en-US" sz="3400" dirty="0"/>
              <a:t>Procedures Worked on per Person</a:t>
            </a:r>
          </a:p>
        </p:txBody>
      </p:sp>
      <p:sp>
        <p:nvSpPr>
          <p:cNvPr id="3" name="Content Placeholder 2">
            <a:extLst>
              <a:ext uri="{FF2B5EF4-FFF2-40B4-BE49-F238E27FC236}">
                <a16:creationId xmlns:a16="http://schemas.microsoft.com/office/drawing/2014/main" id="{26116AED-4A56-EFFD-5173-8A75D1E942E7}"/>
              </a:ext>
            </a:extLst>
          </p:cNvPr>
          <p:cNvSpPr>
            <a:spLocks noGrp="1"/>
          </p:cNvSpPr>
          <p:nvPr>
            <p:ph idx="1"/>
          </p:nvPr>
        </p:nvSpPr>
        <p:spPr>
          <a:xfrm>
            <a:off x="0" y="1434289"/>
            <a:ext cx="6096000" cy="3244715"/>
          </a:xfrm>
        </p:spPr>
        <p:txBody>
          <a:bodyPr>
            <a:normAutofit fontScale="92500" lnSpcReduction="10000"/>
          </a:bodyPr>
          <a:lstStyle/>
          <a:p>
            <a:r>
              <a:rPr lang="en-US" b="1" u="sng" dirty="0"/>
              <a:t>Timothy </a:t>
            </a:r>
            <a:r>
              <a:rPr lang="en-US" b="1" u="sng" dirty="0" err="1"/>
              <a:t>Dakis</a:t>
            </a:r>
            <a:r>
              <a:rPr lang="en-US" b="1" u="sng" dirty="0"/>
              <a:t> (Adapted from Project 2 Procedures)</a:t>
            </a:r>
          </a:p>
          <a:p>
            <a:pPr lvl="1"/>
            <a:r>
              <a:rPr lang="en-US" dirty="0"/>
              <a:t>[Process] Schema:</a:t>
            </a:r>
          </a:p>
          <a:p>
            <a:pPr lvl="2"/>
            <a:r>
              <a:rPr lang="en-US" dirty="0"/>
              <a:t>[</a:t>
            </a:r>
            <a:r>
              <a:rPr lang="en-US" dirty="0" err="1"/>
              <a:t>usp_ShowWorkflowStep</a:t>
            </a:r>
            <a:r>
              <a:rPr lang="en-US" dirty="0"/>
              <a:t>]</a:t>
            </a:r>
          </a:p>
          <a:p>
            <a:pPr lvl="2"/>
            <a:r>
              <a:rPr lang="en-US" dirty="0"/>
              <a:t>[</a:t>
            </a:r>
            <a:r>
              <a:rPr lang="en-US" dirty="0" err="1"/>
              <a:t>usp_TrackWorkFlows</a:t>
            </a:r>
            <a:r>
              <a:rPr lang="en-US" dirty="0"/>
              <a:t>]</a:t>
            </a:r>
          </a:p>
          <a:p>
            <a:pPr lvl="1"/>
            <a:r>
              <a:rPr lang="en-US" dirty="0"/>
              <a:t>[Project3Procedure] Schema:</a:t>
            </a:r>
          </a:p>
          <a:p>
            <a:pPr lvl="2"/>
            <a:r>
              <a:rPr lang="en-US" dirty="0"/>
              <a:t>[</a:t>
            </a:r>
            <a:r>
              <a:rPr lang="en-US" dirty="0" err="1"/>
              <a:t>LoadQueensCollegeScheduleDatabase</a:t>
            </a:r>
            <a:r>
              <a:rPr lang="en-US" dirty="0"/>
              <a:t>]</a:t>
            </a:r>
          </a:p>
          <a:p>
            <a:pPr lvl="2"/>
            <a:r>
              <a:rPr lang="en-US" dirty="0"/>
              <a:t>[</a:t>
            </a:r>
            <a:r>
              <a:rPr lang="en-US" dirty="0" err="1"/>
              <a:t>ShowTableStatusRowCount</a:t>
            </a:r>
            <a:r>
              <a:rPr lang="en-US" dirty="0"/>
              <a:t>]</a:t>
            </a:r>
          </a:p>
          <a:p>
            <a:pPr lvl="2"/>
            <a:r>
              <a:rPr lang="en-US" dirty="0"/>
              <a:t>[</a:t>
            </a:r>
            <a:r>
              <a:rPr lang="en-US" dirty="0" err="1"/>
              <a:t>TruncateQueensCollegeScheduleDatabase</a:t>
            </a:r>
            <a:r>
              <a:rPr lang="en-US" dirty="0"/>
              <a:t>]</a:t>
            </a:r>
          </a:p>
          <a:p>
            <a:pPr lvl="2"/>
            <a:r>
              <a:rPr lang="en-US" dirty="0"/>
              <a:t>[</a:t>
            </a:r>
            <a:r>
              <a:rPr lang="en-US" dirty="0" err="1"/>
              <a:t>usp_AddForeignKeysToQueensClassScheduleDatabase</a:t>
            </a:r>
            <a:r>
              <a:rPr lang="en-US" dirty="0"/>
              <a:t>]</a:t>
            </a:r>
          </a:p>
          <a:p>
            <a:pPr lvl="2"/>
            <a:r>
              <a:rPr lang="en-US" dirty="0"/>
              <a:t>[</a:t>
            </a:r>
            <a:r>
              <a:rPr lang="en-US" dirty="0" err="1"/>
              <a:t>usp_DropForeignKeysFromQueensClassScheduleDatabase</a:t>
            </a:r>
            <a:r>
              <a:rPr lang="en-US" dirty="0"/>
              <a:t>]</a:t>
            </a:r>
          </a:p>
        </p:txBody>
      </p:sp>
      <p:sp>
        <p:nvSpPr>
          <p:cNvPr id="4" name="Content Placeholder 2">
            <a:extLst>
              <a:ext uri="{FF2B5EF4-FFF2-40B4-BE49-F238E27FC236}">
                <a16:creationId xmlns:a16="http://schemas.microsoft.com/office/drawing/2014/main" id="{8AC0E35E-B54C-0E61-524A-FE43FDD9CC30}"/>
              </a:ext>
            </a:extLst>
          </p:cNvPr>
          <p:cNvSpPr txBox="1">
            <a:spLocks/>
          </p:cNvSpPr>
          <p:nvPr/>
        </p:nvSpPr>
        <p:spPr>
          <a:xfrm>
            <a:off x="6096000" y="1434289"/>
            <a:ext cx="6014936" cy="51707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u="sng" dirty="0" err="1"/>
              <a:t>Mikhaiel</a:t>
            </a:r>
            <a:r>
              <a:rPr lang="en-US" b="1" u="sng" dirty="0"/>
              <a:t> Gomes</a:t>
            </a:r>
          </a:p>
          <a:p>
            <a:pPr lvl="1"/>
            <a:r>
              <a:rPr lang="en-US" dirty="0"/>
              <a:t>[Project3Procedure].[</a:t>
            </a:r>
            <a:r>
              <a:rPr lang="en-US" dirty="0" err="1"/>
              <a:t>usp_LoadBuildingLocation</a:t>
            </a:r>
            <a:r>
              <a:rPr lang="en-US" dirty="0"/>
              <a:t>]</a:t>
            </a:r>
          </a:p>
          <a:p>
            <a:pPr lvl="1"/>
            <a:r>
              <a:rPr lang="en-US" dirty="0"/>
              <a:t>[Project3Procedure].[</a:t>
            </a:r>
            <a:r>
              <a:rPr lang="en-US" dirty="0" err="1"/>
              <a:t>usp_LoadRoomLocation</a:t>
            </a:r>
            <a:r>
              <a:rPr lang="en-US" dirty="0"/>
              <a:t>]</a:t>
            </a:r>
          </a:p>
          <a:p>
            <a:r>
              <a:rPr lang="en-US" b="1" u="sng" dirty="0" err="1"/>
              <a:t>Shivanie</a:t>
            </a:r>
            <a:r>
              <a:rPr lang="en-US" b="1" u="sng" dirty="0"/>
              <a:t> </a:t>
            </a:r>
            <a:r>
              <a:rPr lang="en-US" b="1" u="sng" dirty="0" err="1"/>
              <a:t>Kemraj</a:t>
            </a:r>
            <a:endParaRPr lang="en-US" b="1" u="sng" dirty="0"/>
          </a:p>
          <a:p>
            <a:pPr lvl="1"/>
            <a:r>
              <a:rPr lang="en-US" dirty="0"/>
              <a:t>[Project3Procedure].[</a:t>
            </a:r>
            <a:r>
              <a:rPr lang="en-US" dirty="0" err="1"/>
              <a:t>usp_LoadModeOfInstruction</a:t>
            </a:r>
            <a:r>
              <a:rPr lang="en-US" dirty="0"/>
              <a:t>]</a:t>
            </a:r>
          </a:p>
          <a:p>
            <a:pPr lvl="1"/>
            <a:r>
              <a:rPr lang="en-US" dirty="0"/>
              <a:t>[Project3Procedure].[</a:t>
            </a:r>
            <a:r>
              <a:rPr lang="en-US" dirty="0" err="1"/>
              <a:t>usp_LoadClassModeOfInstruction</a:t>
            </a:r>
            <a:r>
              <a:rPr lang="en-US" dirty="0"/>
              <a:t>]</a:t>
            </a:r>
          </a:p>
          <a:p>
            <a:r>
              <a:rPr lang="en-US" b="1" u="sng" dirty="0"/>
              <a:t>Konrad Rakowski</a:t>
            </a:r>
          </a:p>
          <a:p>
            <a:pPr lvl="1"/>
            <a:r>
              <a:rPr lang="en-US" dirty="0"/>
              <a:t>[Project3Procedure].[</a:t>
            </a:r>
            <a:r>
              <a:rPr lang="en-US" dirty="0" err="1"/>
              <a:t>usp_LoadDepartment</a:t>
            </a:r>
            <a:r>
              <a:rPr lang="en-US" dirty="0"/>
              <a:t>]</a:t>
            </a:r>
          </a:p>
          <a:p>
            <a:pPr lvl="1"/>
            <a:r>
              <a:rPr lang="en-US" dirty="0"/>
              <a:t>[Project3Procedure].[</a:t>
            </a:r>
            <a:r>
              <a:rPr lang="en-US" dirty="0" err="1"/>
              <a:t>usp_LoadCourse</a:t>
            </a:r>
            <a:r>
              <a:rPr lang="en-US" dirty="0"/>
              <a:t>]</a:t>
            </a:r>
          </a:p>
          <a:p>
            <a:r>
              <a:rPr lang="en-US" b="1" u="sng" dirty="0"/>
              <a:t>Kevin Tang</a:t>
            </a:r>
          </a:p>
          <a:p>
            <a:pPr lvl="1"/>
            <a:r>
              <a:rPr lang="en-US" dirty="0"/>
              <a:t>[Project3Procedure].[</a:t>
            </a:r>
            <a:r>
              <a:rPr lang="en-US" dirty="0" err="1"/>
              <a:t>usp_LoadDay</a:t>
            </a:r>
            <a:r>
              <a:rPr lang="en-US" dirty="0"/>
              <a:t>]</a:t>
            </a:r>
          </a:p>
          <a:p>
            <a:pPr lvl="1"/>
            <a:r>
              <a:rPr lang="en-US" dirty="0"/>
              <a:t>[Project3Procedure].[</a:t>
            </a:r>
            <a:r>
              <a:rPr lang="en-US" dirty="0" err="1"/>
              <a:t>usp_LoadInstructor</a:t>
            </a:r>
            <a:r>
              <a:rPr lang="en-US" dirty="0"/>
              <a:t>]</a:t>
            </a:r>
          </a:p>
          <a:p>
            <a:pPr lvl="1"/>
            <a:endParaRPr lang="en-US" dirty="0"/>
          </a:p>
        </p:txBody>
      </p:sp>
      <p:sp>
        <p:nvSpPr>
          <p:cNvPr id="5" name="Content Placeholder 2">
            <a:extLst>
              <a:ext uri="{FF2B5EF4-FFF2-40B4-BE49-F238E27FC236}">
                <a16:creationId xmlns:a16="http://schemas.microsoft.com/office/drawing/2014/main" id="{4DC87447-F28C-E29D-FCE3-9DFFFFAE7F2A}"/>
              </a:ext>
            </a:extLst>
          </p:cNvPr>
          <p:cNvSpPr txBox="1">
            <a:spLocks/>
          </p:cNvSpPr>
          <p:nvPr/>
        </p:nvSpPr>
        <p:spPr>
          <a:xfrm>
            <a:off x="0" y="4659550"/>
            <a:ext cx="6096000" cy="219845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u="sng" dirty="0"/>
              <a:t>Timothy </a:t>
            </a:r>
            <a:r>
              <a:rPr lang="en-US" b="1" u="sng" dirty="0" err="1"/>
              <a:t>Dakis</a:t>
            </a:r>
            <a:r>
              <a:rPr lang="en-US" b="1" u="sng" dirty="0"/>
              <a:t> (Made for Project 3)</a:t>
            </a:r>
          </a:p>
          <a:p>
            <a:pPr lvl="1"/>
            <a:r>
              <a:rPr lang="en-US" dirty="0"/>
              <a:t>[Project3Procedure].[</a:t>
            </a:r>
            <a:r>
              <a:rPr lang="en-US" dirty="0" err="1"/>
              <a:t>usp_CleanFileUpload</a:t>
            </a:r>
            <a:r>
              <a:rPr lang="en-US" dirty="0"/>
              <a:t>]</a:t>
            </a:r>
          </a:p>
          <a:p>
            <a:pPr lvl="1"/>
            <a:r>
              <a:rPr lang="en-US" dirty="0"/>
              <a:t>[Project3Procedure].[</a:t>
            </a:r>
            <a:r>
              <a:rPr lang="en-US" dirty="0" err="1"/>
              <a:t>usp_LoadClass</a:t>
            </a:r>
            <a:r>
              <a:rPr lang="en-US" dirty="0"/>
              <a:t>]</a:t>
            </a:r>
          </a:p>
          <a:p>
            <a:pPr lvl="1"/>
            <a:r>
              <a:rPr lang="en-US" dirty="0"/>
              <a:t>[Project3Procedure].[</a:t>
            </a:r>
            <a:r>
              <a:rPr lang="en-US" dirty="0" err="1"/>
              <a:t>usp_LoadClassDay</a:t>
            </a:r>
            <a:r>
              <a:rPr lang="en-US" dirty="0"/>
              <a:t>]</a:t>
            </a:r>
          </a:p>
          <a:p>
            <a:pPr lvl="1"/>
            <a:r>
              <a:rPr lang="en-US" dirty="0"/>
              <a:t>[Project3Procedure].[</a:t>
            </a:r>
            <a:r>
              <a:rPr lang="en-US" dirty="0" err="1"/>
              <a:t>usp_LoadDepartmentInstructor</a:t>
            </a:r>
            <a:r>
              <a:rPr lang="en-US" dirty="0"/>
              <a:t>]</a:t>
            </a:r>
          </a:p>
          <a:p>
            <a:pPr lvl="1"/>
            <a:r>
              <a:rPr lang="en-US" dirty="0"/>
              <a:t>[Project3Procedure].[</a:t>
            </a:r>
            <a:r>
              <a:rPr lang="en-US" dirty="0" err="1"/>
              <a:t>usp_LoadClassRoomLocation</a:t>
            </a:r>
            <a:r>
              <a:rPr lang="en-US" dirty="0"/>
              <a:t>]</a:t>
            </a:r>
          </a:p>
          <a:p>
            <a:pPr lvl="1"/>
            <a:r>
              <a:rPr lang="en-US" dirty="0"/>
              <a:t>[Project3Procedure].[</a:t>
            </a:r>
            <a:r>
              <a:rPr lang="en-US" dirty="0" err="1"/>
              <a:t>usp_LoadInstructorClass</a:t>
            </a:r>
            <a:r>
              <a:rPr lang="en-US" dirty="0"/>
              <a:t>]</a:t>
            </a:r>
          </a:p>
        </p:txBody>
      </p:sp>
    </p:spTree>
    <p:extLst>
      <p:ext uri="{BB962C8B-B14F-4D97-AF65-F5344CB8AC3E}">
        <p14:creationId xmlns:p14="http://schemas.microsoft.com/office/powerpoint/2010/main" val="26608546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4779C-9567-4E04-ACB6-EB3CFC2E6844}"/>
              </a:ext>
            </a:extLst>
          </p:cNvPr>
          <p:cNvSpPr>
            <a:spLocks noGrp="1"/>
          </p:cNvSpPr>
          <p:nvPr>
            <p:ph type="title"/>
          </p:nvPr>
        </p:nvSpPr>
        <p:spPr/>
        <p:txBody>
          <a:bodyPr/>
          <a:lstStyle/>
          <a:p>
            <a:r>
              <a:rPr lang="en-US" dirty="0"/>
              <a:t>Time Taken to Execute All of Each Person’s Procedures</a:t>
            </a:r>
          </a:p>
        </p:txBody>
      </p:sp>
      <p:sp>
        <p:nvSpPr>
          <p:cNvPr id="8" name="TextBox 7">
            <a:extLst>
              <a:ext uri="{FF2B5EF4-FFF2-40B4-BE49-F238E27FC236}">
                <a16:creationId xmlns:a16="http://schemas.microsoft.com/office/drawing/2014/main" id="{FAA1D676-0D7A-4F75-953E-2C201649996E}"/>
              </a:ext>
            </a:extLst>
          </p:cNvPr>
          <p:cNvSpPr txBox="1"/>
          <p:nvPr/>
        </p:nvSpPr>
        <p:spPr>
          <a:xfrm>
            <a:off x="291830" y="5087205"/>
            <a:ext cx="7072008" cy="1077218"/>
          </a:xfrm>
          <a:prstGeom prst="rect">
            <a:avLst/>
          </a:prstGeom>
          <a:noFill/>
        </p:spPr>
        <p:txBody>
          <a:bodyPr wrap="square" rtlCol="0">
            <a:spAutoFit/>
          </a:bodyPr>
          <a:lstStyle/>
          <a:p>
            <a:r>
              <a:rPr lang="en-US" sz="1600" dirty="0"/>
              <a:t>Validity check: 921 + 51 + 87 + 74 + 54 = 1187ms</a:t>
            </a:r>
            <a:br>
              <a:rPr lang="en-US" sz="1600" dirty="0"/>
            </a:br>
            <a:endParaRPr lang="en-US" sz="1600" dirty="0"/>
          </a:p>
          <a:p>
            <a:r>
              <a:rPr lang="en-US" sz="1600" dirty="0"/>
              <a:t>This matches the output of time taken to execute all procedures (excluding </a:t>
            </a:r>
            <a:r>
              <a:rPr lang="en-US" sz="1600" dirty="0" err="1"/>
              <a:t>LoadQueensCollegeScheduleDatabase</a:t>
            </a:r>
            <a:r>
              <a:rPr lang="en-US" sz="1600" dirty="0"/>
              <a:t> procedure) shown before:</a:t>
            </a:r>
          </a:p>
        </p:txBody>
      </p:sp>
      <p:pic>
        <p:nvPicPr>
          <p:cNvPr id="4" name="Picture 3">
            <a:extLst>
              <a:ext uri="{FF2B5EF4-FFF2-40B4-BE49-F238E27FC236}">
                <a16:creationId xmlns:a16="http://schemas.microsoft.com/office/drawing/2014/main" id="{2CFE3A46-FAA3-530C-0DAF-4C9EAF87E44B}"/>
              </a:ext>
            </a:extLst>
          </p:cNvPr>
          <p:cNvPicPr>
            <a:picLocks noChangeAspect="1"/>
          </p:cNvPicPr>
          <p:nvPr/>
        </p:nvPicPr>
        <p:blipFill>
          <a:blip r:embed="rId2"/>
          <a:stretch>
            <a:fillRect/>
          </a:stretch>
        </p:blipFill>
        <p:spPr>
          <a:xfrm>
            <a:off x="7363838" y="5437762"/>
            <a:ext cx="4788957" cy="726661"/>
          </a:xfrm>
          <a:prstGeom prst="rect">
            <a:avLst/>
          </a:prstGeom>
        </p:spPr>
      </p:pic>
      <p:pic>
        <p:nvPicPr>
          <p:cNvPr id="16" name="Content Placeholder 15">
            <a:extLst>
              <a:ext uri="{FF2B5EF4-FFF2-40B4-BE49-F238E27FC236}">
                <a16:creationId xmlns:a16="http://schemas.microsoft.com/office/drawing/2014/main" id="{44AC753A-F0F6-7FE2-4294-9C65FC9BBCCC}"/>
              </a:ext>
            </a:extLst>
          </p:cNvPr>
          <p:cNvPicPr>
            <a:picLocks noGrp="1" noChangeAspect="1"/>
          </p:cNvPicPr>
          <p:nvPr>
            <p:ph idx="1"/>
          </p:nvPr>
        </p:nvPicPr>
        <p:blipFill>
          <a:blip r:embed="rId3"/>
          <a:stretch>
            <a:fillRect/>
          </a:stretch>
        </p:blipFill>
        <p:spPr>
          <a:xfrm>
            <a:off x="539232" y="1820917"/>
            <a:ext cx="8872872" cy="3216165"/>
          </a:xfrm>
        </p:spPr>
      </p:pic>
    </p:spTree>
    <p:extLst>
      <p:ext uri="{BB962C8B-B14F-4D97-AF65-F5344CB8AC3E}">
        <p14:creationId xmlns:p14="http://schemas.microsoft.com/office/powerpoint/2010/main" val="34467810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C5D325-9275-4261-B309-671E5761BCD8}"/>
              </a:ext>
            </a:extLst>
          </p:cNvPr>
          <p:cNvSpPr>
            <a:spLocks noGrp="1"/>
          </p:cNvSpPr>
          <p:nvPr>
            <p:ph type="title"/>
          </p:nvPr>
        </p:nvSpPr>
        <p:spPr/>
        <p:txBody>
          <a:bodyPr>
            <a:normAutofit/>
          </a:bodyPr>
          <a:lstStyle/>
          <a:p>
            <a:r>
              <a:rPr lang="en-US" dirty="0"/>
              <a:t>Time Taken to Execute Each Procedure (Query)</a:t>
            </a:r>
          </a:p>
        </p:txBody>
      </p:sp>
      <p:pic>
        <p:nvPicPr>
          <p:cNvPr id="16" name="Content Placeholder 15">
            <a:extLst>
              <a:ext uri="{FF2B5EF4-FFF2-40B4-BE49-F238E27FC236}">
                <a16:creationId xmlns:a16="http://schemas.microsoft.com/office/drawing/2014/main" id="{2F61F498-4E50-865A-7470-A01E34330240}"/>
              </a:ext>
            </a:extLst>
          </p:cNvPr>
          <p:cNvPicPr>
            <a:picLocks noGrp="1" noChangeAspect="1"/>
          </p:cNvPicPr>
          <p:nvPr>
            <p:ph idx="1"/>
          </p:nvPr>
        </p:nvPicPr>
        <p:blipFill>
          <a:blip r:embed="rId2"/>
          <a:stretch>
            <a:fillRect/>
          </a:stretch>
        </p:blipFill>
        <p:spPr>
          <a:xfrm>
            <a:off x="1804951" y="1930400"/>
            <a:ext cx="6341434" cy="4412034"/>
          </a:xfrm>
        </p:spPr>
      </p:pic>
    </p:spTree>
    <p:extLst>
      <p:ext uri="{BB962C8B-B14F-4D97-AF65-F5344CB8AC3E}">
        <p14:creationId xmlns:p14="http://schemas.microsoft.com/office/powerpoint/2010/main" val="407702707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C5D325-9275-4261-B309-671E5761BCD8}"/>
              </a:ext>
            </a:extLst>
          </p:cNvPr>
          <p:cNvSpPr>
            <a:spLocks noGrp="1"/>
          </p:cNvSpPr>
          <p:nvPr>
            <p:ph type="title"/>
          </p:nvPr>
        </p:nvSpPr>
        <p:spPr/>
        <p:txBody>
          <a:bodyPr>
            <a:normAutofit/>
          </a:bodyPr>
          <a:lstStyle/>
          <a:p>
            <a:r>
              <a:rPr lang="en-US" dirty="0"/>
              <a:t>Time Taken to Execute Each Procedure (Output)</a:t>
            </a:r>
          </a:p>
        </p:txBody>
      </p:sp>
      <p:pic>
        <p:nvPicPr>
          <p:cNvPr id="6" name="Content Placeholder 5">
            <a:extLst>
              <a:ext uri="{FF2B5EF4-FFF2-40B4-BE49-F238E27FC236}">
                <a16:creationId xmlns:a16="http://schemas.microsoft.com/office/drawing/2014/main" id="{8D1F8ABD-4630-8036-8B75-EBE35F79E3AC}"/>
              </a:ext>
            </a:extLst>
          </p:cNvPr>
          <p:cNvPicPr>
            <a:picLocks noGrp="1" noChangeAspect="1"/>
          </p:cNvPicPr>
          <p:nvPr>
            <p:ph idx="1"/>
          </p:nvPr>
        </p:nvPicPr>
        <p:blipFill>
          <a:blip r:embed="rId2"/>
          <a:stretch>
            <a:fillRect/>
          </a:stretch>
        </p:blipFill>
        <p:spPr>
          <a:xfrm>
            <a:off x="677333" y="2384197"/>
            <a:ext cx="9553855" cy="3384305"/>
          </a:xfrm>
        </p:spPr>
      </p:pic>
    </p:spTree>
    <p:extLst>
      <p:ext uri="{BB962C8B-B14F-4D97-AF65-F5344CB8AC3E}">
        <p14:creationId xmlns:p14="http://schemas.microsoft.com/office/powerpoint/2010/main" val="61678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BBC71-0C13-47A6-AB15-CF32B4023826}"/>
              </a:ext>
            </a:extLst>
          </p:cNvPr>
          <p:cNvSpPr>
            <a:spLocks noGrp="1"/>
          </p:cNvSpPr>
          <p:nvPr>
            <p:ph type="title"/>
          </p:nvPr>
        </p:nvSpPr>
        <p:spPr/>
        <p:txBody>
          <a:bodyPr/>
          <a:lstStyle/>
          <a:p>
            <a:r>
              <a:rPr lang="en-US" dirty="0"/>
              <a:t>The Project Plan</a:t>
            </a:r>
          </a:p>
        </p:txBody>
      </p:sp>
      <p:sp>
        <p:nvSpPr>
          <p:cNvPr id="3" name="Content Placeholder 2">
            <a:extLst>
              <a:ext uri="{FF2B5EF4-FFF2-40B4-BE49-F238E27FC236}">
                <a16:creationId xmlns:a16="http://schemas.microsoft.com/office/drawing/2014/main" id="{414C230F-C87D-4AB3-A914-77A5E52B0F7B}"/>
              </a:ext>
            </a:extLst>
          </p:cNvPr>
          <p:cNvSpPr>
            <a:spLocks noGrp="1"/>
          </p:cNvSpPr>
          <p:nvPr>
            <p:ph idx="1"/>
          </p:nvPr>
        </p:nvSpPr>
        <p:spPr>
          <a:xfrm>
            <a:off x="677334" y="1528291"/>
            <a:ext cx="8596668" cy="4463947"/>
          </a:xfrm>
        </p:spPr>
        <p:txBody>
          <a:bodyPr>
            <a:normAutofit/>
          </a:bodyPr>
          <a:lstStyle/>
          <a:p>
            <a:r>
              <a:rPr lang="en-US" dirty="0"/>
              <a:t>Our project was broken into three distinct phases, summarized as follows:</a:t>
            </a:r>
          </a:p>
          <a:p>
            <a:pPr lvl="1"/>
            <a:r>
              <a:rPr lang="en-US" dirty="0"/>
              <a:t>Planning Phase</a:t>
            </a:r>
          </a:p>
          <a:p>
            <a:pPr lvl="2"/>
            <a:r>
              <a:rPr lang="en-US" dirty="0"/>
              <a:t>This is where we would ask our initial questions to Professor Heller and then come up with ideas for the implementation phase</a:t>
            </a:r>
          </a:p>
          <a:p>
            <a:pPr lvl="1"/>
            <a:r>
              <a:rPr lang="en-US" dirty="0"/>
              <a:t>Implementation Phase</a:t>
            </a:r>
          </a:p>
          <a:p>
            <a:pPr lvl="2"/>
            <a:r>
              <a:rPr lang="en-US" dirty="0"/>
              <a:t>This is where we would implement things based off our plans</a:t>
            </a:r>
          </a:p>
          <a:p>
            <a:pPr lvl="1"/>
            <a:r>
              <a:rPr lang="en-US" dirty="0"/>
              <a:t>Presentation Phase</a:t>
            </a:r>
          </a:p>
          <a:p>
            <a:pPr lvl="2"/>
            <a:r>
              <a:rPr lang="en-US" dirty="0"/>
              <a:t>This is where we would make our slides in recordings showcasing the implementations</a:t>
            </a:r>
          </a:p>
          <a:p>
            <a:pPr lvl="2"/>
            <a:endParaRPr lang="en-US" dirty="0"/>
          </a:p>
        </p:txBody>
      </p:sp>
    </p:spTree>
    <p:extLst>
      <p:ext uri="{BB962C8B-B14F-4D97-AF65-F5344CB8AC3E}">
        <p14:creationId xmlns:p14="http://schemas.microsoft.com/office/powerpoint/2010/main" val="1620835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600F-D267-47A5-99C6-0C4CD3520B89}"/>
              </a:ext>
            </a:extLst>
          </p:cNvPr>
          <p:cNvSpPr>
            <a:spLocks noGrp="1"/>
          </p:cNvSpPr>
          <p:nvPr>
            <p:ph type="title"/>
          </p:nvPr>
        </p:nvSpPr>
        <p:spPr/>
        <p:txBody>
          <a:bodyPr/>
          <a:lstStyle/>
          <a:p>
            <a:r>
              <a:rPr lang="en-US" dirty="0"/>
              <a:t>Everything has a FK Relationship with the </a:t>
            </a:r>
            <a:r>
              <a:rPr lang="en-US" dirty="0" err="1"/>
              <a:t>DbSecurity.UserAuthorization</a:t>
            </a:r>
            <a:r>
              <a:rPr lang="en-US" dirty="0"/>
              <a:t> Table</a:t>
            </a:r>
          </a:p>
        </p:txBody>
      </p:sp>
      <p:pic>
        <p:nvPicPr>
          <p:cNvPr id="7" name="Content Placeholder 6">
            <a:extLst>
              <a:ext uri="{FF2B5EF4-FFF2-40B4-BE49-F238E27FC236}">
                <a16:creationId xmlns:a16="http://schemas.microsoft.com/office/drawing/2014/main" id="{A544AA58-099D-1877-7A10-4CD1A722C6C3}"/>
              </a:ext>
            </a:extLst>
          </p:cNvPr>
          <p:cNvPicPr>
            <a:picLocks noGrp="1" noChangeAspect="1"/>
          </p:cNvPicPr>
          <p:nvPr>
            <p:ph idx="1"/>
          </p:nvPr>
        </p:nvPicPr>
        <p:blipFill>
          <a:blip r:embed="rId2"/>
          <a:stretch>
            <a:fillRect/>
          </a:stretch>
        </p:blipFill>
        <p:spPr>
          <a:xfrm>
            <a:off x="948029" y="3177103"/>
            <a:ext cx="10295941" cy="1141978"/>
          </a:xfrm>
        </p:spPr>
      </p:pic>
    </p:spTree>
    <p:extLst>
      <p:ext uri="{BB962C8B-B14F-4D97-AF65-F5344CB8AC3E}">
        <p14:creationId xmlns:p14="http://schemas.microsoft.com/office/powerpoint/2010/main" val="297707079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2BF4-3E50-408A-8EF5-AED433CCD3E6}"/>
              </a:ext>
            </a:extLst>
          </p:cNvPr>
          <p:cNvSpPr>
            <a:spLocks noGrp="1"/>
          </p:cNvSpPr>
          <p:nvPr>
            <p:ph type="title"/>
          </p:nvPr>
        </p:nvSpPr>
        <p:spPr/>
        <p:txBody>
          <a:bodyPr/>
          <a:lstStyle/>
          <a:p>
            <a:r>
              <a:rPr lang="en-US" dirty="0" err="1"/>
              <a:t>WorkFlowStep</a:t>
            </a:r>
            <a:r>
              <a:rPr lang="en-US" dirty="0"/>
              <a:t> Entries for Timothy </a:t>
            </a:r>
            <a:r>
              <a:rPr lang="en-US" dirty="0" err="1"/>
              <a:t>Dakis</a:t>
            </a:r>
            <a:endParaRPr lang="en-US" dirty="0"/>
          </a:p>
        </p:txBody>
      </p:sp>
      <p:pic>
        <p:nvPicPr>
          <p:cNvPr id="6" name="Content Placeholder 5">
            <a:extLst>
              <a:ext uri="{FF2B5EF4-FFF2-40B4-BE49-F238E27FC236}">
                <a16:creationId xmlns:a16="http://schemas.microsoft.com/office/drawing/2014/main" id="{0B3F1559-1B07-8E51-EB1B-F446D35B2BFE}"/>
              </a:ext>
            </a:extLst>
          </p:cNvPr>
          <p:cNvPicPr>
            <a:picLocks noGrp="1" noChangeAspect="1"/>
          </p:cNvPicPr>
          <p:nvPr>
            <p:ph idx="1"/>
          </p:nvPr>
        </p:nvPicPr>
        <p:blipFill>
          <a:blip r:embed="rId2"/>
          <a:stretch>
            <a:fillRect/>
          </a:stretch>
        </p:blipFill>
        <p:spPr>
          <a:xfrm>
            <a:off x="677334" y="1930400"/>
            <a:ext cx="10644732" cy="3770009"/>
          </a:xfrm>
        </p:spPr>
      </p:pic>
    </p:spTree>
    <p:extLst>
      <p:ext uri="{BB962C8B-B14F-4D97-AF65-F5344CB8AC3E}">
        <p14:creationId xmlns:p14="http://schemas.microsoft.com/office/powerpoint/2010/main" val="403497973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2BF4-3E50-408A-8EF5-AED433CCD3E6}"/>
              </a:ext>
            </a:extLst>
          </p:cNvPr>
          <p:cNvSpPr>
            <a:spLocks noGrp="1"/>
          </p:cNvSpPr>
          <p:nvPr>
            <p:ph type="title"/>
          </p:nvPr>
        </p:nvSpPr>
        <p:spPr/>
        <p:txBody>
          <a:bodyPr>
            <a:normAutofit/>
          </a:bodyPr>
          <a:lstStyle/>
          <a:p>
            <a:r>
              <a:rPr lang="en-US" sz="3400" dirty="0" err="1"/>
              <a:t>WorkFlowStep</a:t>
            </a:r>
            <a:r>
              <a:rPr lang="en-US" sz="3400" dirty="0"/>
              <a:t> Entries for </a:t>
            </a:r>
            <a:r>
              <a:rPr lang="en-US" sz="3400" dirty="0" err="1"/>
              <a:t>Mikhaiel</a:t>
            </a:r>
            <a:r>
              <a:rPr lang="en-US" sz="3400" dirty="0"/>
              <a:t> Gomes</a:t>
            </a:r>
          </a:p>
        </p:txBody>
      </p:sp>
      <p:pic>
        <p:nvPicPr>
          <p:cNvPr id="11" name="Content Placeholder 10">
            <a:extLst>
              <a:ext uri="{FF2B5EF4-FFF2-40B4-BE49-F238E27FC236}">
                <a16:creationId xmlns:a16="http://schemas.microsoft.com/office/drawing/2014/main" id="{60C57526-F8A9-F04E-5ED5-FC1CE985873D}"/>
              </a:ext>
            </a:extLst>
          </p:cNvPr>
          <p:cNvPicPr>
            <a:picLocks noGrp="1" noChangeAspect="1"/>
          </p:cNvPicPr>
          <p:nvPr>
            <p:ph idx="1"/>
          </p:nvPr>
        </p:nvPicPr>
        <p:blipFill>
          <a:blip r:embed="rId2"/>
          <a:stretch>
            <a:fillRect/>
          </a:stretch>
        </p:blipFill>
        <p:spPr>
          <a:xfrm>
            <a:off x="677334" y="1930400"/>
            <a:ext cx="10925709" cy="3168928"/>
          </a:xfrm>
        </p:spPr>
      </p:pic>
    </p:spTree>
    <p:extLst>
      <p:ext uri="{BB962C8B-B14F-4D97-AF65-F5344CB8AC3E}">
        <p14:creationId xmlns:p14="http://schemas.microsoft.com/office/powerpoint/2010/main" val="4404418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2BF4-3E50-408A-8EF5-AED433CCD3E6}"/>
              </a:ext>
            </a:extLst>
          </p:cNvPr>
          <p:cNvSpPr>
            <a:spLocks noGrp="1"/>
          </p:cNvSpPr>
          <p:nvPr>
            <p:ph type="title"/>
          </p:nvPr>
        </p:nvSpPr>
        <p:spPr/>
        <p:txBody>
          <a:bodyPr>
            <a:normAutofit/>
          </a:bodyPr>
          <a:lstStyle/>
          <a:p>
            <a:r>
              <a:rPr lang="en-US" sz="3400" dirty="0" err="1"/>
              <a:t>WorkFlowStep</a:t>
            </a:r>
            <a:r>
              <a:rPr lang="en-US" sz="3400" dirty="0"/>
              <a:t> Entries for </a:t>
            </a:r>
            <a:r>
              <a:rPr lang="en-US" sz="3400" dirty="0" err="1"/>
              <a:t>Shivanie</a:t>
            </a:r>
            <a:r>
              <a:rPr lang="en-US" sz="3400" dirty="0"/>
              <a:t> </a:t>
            </a:r>
            <a:r>
              <a:rPr lang="en-US" sz="3400" dirty="0" err="1"/>
              <a:t>Kemraj</a:t>
            </a:r>
            <a:endParaRPr lang="en-US" sz="3400" dirty="0"/>
          </a:p>
        </p:txBody>
      </p:sp>
      <p:pic>
        <p:nvPicPr>
          <p:cNvPr id="8" name="Content Placeholder 7">
            <a:extLst>
              <a:ext uri="{FF2B5EF4-FFF2-40B4-BE49-F238E27FC236}">
                <a16:creationId xmlns:a16="http://schemas.microsoft.com/office/drawing/2014/main" id="{C607C570-65ED-1B96-7B5C-51039A630046}"/>
              </a:ext>
            </a:extLst>
          </p:cNvPr>
          <p:cNvPicPr>
            <a:picLocks noGrp="1" noChangeAspect="1"/>
          </p:cNvPicPr>
          <p:nvPr>
            <p:ph idx="1"/>
          </p:nvPr>
        </p:nvPicPr>
        <p:blipFill>
          <a:blip r:embed="rId2"/>
          <a:stretch>
            <a:fillRect/>
          </a:stretch>
        </p:blipFill>
        <p:spPr>
          <a:xfrm>
            <a:off x="677334" y="1930400"/>
            <a:ext cx="10966675" cy="3134452"/>
          </a:xfrm>
        </p:spPr>
      </p:pic>
    </p:spTree>
    <p:extLst>
      <p:ext uri="{BB962C8B-B14F-4D97-AF65-F5344CB8AC3E}">
        <p14:creationId xmlns:p14="http://schemas.microsoft.com/office/powerpoint/2010/main" val="40857525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2BF4-3E50-408A-8EF5-AED433CCD3E6}"/>
              </a:ext>
            </a:extLst>
          </p:cNvPr>
          <p:cNvSpPr>
            <a:spLocks noGrp="1"/>
          </p:cNvSpPr>
          <p:nvPr>
            <p:ph type="title"/>
          </p:nvPr>
        </p:nvSpPr>
        <p:spPr/>
        <p:txBody>
          <a:bodyPr>
            <a:normAutofit/>
          </a:bodyPr>
          <a:lstStyle/>
          <a:p>
            <a:r>
              <a:rPr lang="en-US" sz="3200" dirty="0" err="1"/>
              <a:t>WorkFlowStep</a:t>
            </a:r>
            <a:r>
              <a:rPr lang="en-US" sz="3200" dirty="0"/>
              <a:t> Entries for Konrad Rakowski</a:t>
            </a:r>
          </a:p>
        </p:txBody>
      </p:sp>
      <p:pic>
        <p:nvPicPr>
          <p:cNvPr id="6" name="Content Placeholder 5">
            <a:extLst>
              <a:ext uri="{FF2B5EF4-FFF2-40B4-BE49-F238E27FC236}">
                <a16:creationId xmlns:a16="http://schemas.microsoft.com/office/drawing/2014/main" id="{AF203112-4039-50B5-F342-F793064865FC}"/>
              </a:ext>
            </a:extLst>
          </p:cNvPr>
          <p:cNvPicPr>
            <a:picLocks noGrp="1" noChangeAspect="1"/>
          </p:cNvPicPr>
          <p:nvPr>
            <p:ph idx="1"/>
          </p:nvPr>
        </p:nvPicPr>
        <p:blipFill>
          <a:blip r:embed="rId2"/>
          <a:stretch>
            <a:fillRect/>
          </a:stretch>
        </p:blipFill>
        <p:spPr>
          <a:xfrm>
            <a:off x="677689" y="1930400"/>
            <a:ext cx="10713697" cy="3147438"/>
          </a:xfrm>
        </p:spPr>
      </p:pic>
    </p:spTree>
    <p:extLst>
      <p:ext uri="{BB962C8B-B14F-4D97-AF65-F5344CB8AC3E}">
        <p14:creationId xmlns:p14="http://schemas.microsoft.com/office/powerpoint/2010/main" val="46345997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2BF4-3E50-408A-8EF5-AED433CCD3E6}"/>
              </a:ext>
            </a:extLst>
          </p:cNvPr>
          <p:cNvSpPr>
            <a:spLocks noGrp="1"/>
          </p:cNvSpPr>
          <p:nvPr>
            <p:ph type="title"/>
          </p:nvPr>
        </p:nvSpPr>
        <p:spPr/>
        <p:txBody>
          <a:bodyPr/>
          <a:lstStyle/>
          <a:p>
            <a:r>
              <a:rPr lang="en-US" dirty="0" err="1"/>
              <a:t>WorkFlowStep</a:t>
            </a:r>
            <a:r>
              <a:rPr lang="en-US" dirty="0"/>
              <a:t> Entries for Kevin Tang</a:t>
            </a:r>
          </a:p>
        </p:txBody>
      </p:sp>
      <p:pic>
        <p:nvPicPr>
          <p:cNvPr id="6" name="Content Placeholder 5">
            <a:extLst>
              <a:ext uri="{FF2B5EF4-FFF2-40B4-BE49-F238E27FC236}">
                <a16:creationId xmlns:a16="http://schemas.microsoft.com/office/drawing/2014/main" id="{65752C23-2868-56A9-D158-033145F3F7A8}"/>
              </a:ext>
            </a:extLst>
          </p:cNvPr>
          <p:cNvPicPr>
            <a:picLocks noGrp="1" noChangeAspect="1"/>
          </p:cNvPicPr>
          <p:nvPr>
            <p:ph idx="1"/>
          </p:nvPr>
        </p:nvPicPr>
        <p:blipFill>
          <a:blip r:embed="rId2"/>
          <a:stretch>
            <a:fillRect/>
          </a:stretch>
        </p:blipFill>
        <p:spPr>
          <a:xfrm>
            <a:off x="677334" y="1930400"/>
            <a:ext cx="10702492" cy="3283626"/>
          </a:xfrm>
        </p:spPr>
      </p:pic>
    </p:spTree>
    <p:extLst>
      <p:ext uri="{BB962C8B-B14F-4D97-AF65-F5344CB8AC3E}">
        <p14:creationId xmlns:p14="http://schemas.microsoft.com/office/powerpoint/2010/main" val="2230927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ED049-7E26-4438-9807-86A98FA26C33}"/>
              </a:ext>
            </a:extLst>
          </p:cNvPr>
          <p:cNvSpPr>
            <a:spLocks noGrp="1"/>
          </p:cNvSpPr>
          <p:nvPr>
            <p:ph type="title"/>
          </p:nvPr>
        </p:nvSpPr>
        <p:spPr/>
        <p:txBody>
          <a:bodyPr>
            <a:normAutofit/>
          </a:bodyPr>
          <a:lstStyle/>
          <a:p>
            <a:r>
              <a:rPr lang="en-US" sz="3200" dirty="0"/>
              <a:t>Overview of the </a:t>
            </a:r>
            <a:r>
              <a:rPr lang="en-US" sz="3200" dirty="0" err="1"/>
              <a:t>Process.WorkFlowStep</a:t>
            </a:r>
            <a:r>
              <a:rPr lang="en-US" sz="3200" dirty="0"/>
              <a:t> table</a:t>
            </a:r>
          </a:p>
        </p:txBody>
      </p:sp>
      <p:pic>
        <p:nvPicPr>
          <p:cNvPr id="6" name="Content Placeholder 5">
            <a:extLst>
              <a:ext uri="{FF2B5EF4-FFF2-40B4-BE49-F238E27FC236}">
                <a16:creationId xmlns:a16="http://schemas.microsoft.com/office/drawing/2014/main" id="{78B49CF6-09CE-5C78-C6AE-4F209151DABD}"/>
              </a:ext>
            </a:extLst>
          </p:cNvPr>
          <p:cNvPicPr>
            <a:picLocks noGrp="1" noChangeAspect="1"/>
          </p:cNvPicPr>
          <p:nvPr>
            <p:ph idx="1"/>
          </p:nvPr>
        </p:nvPicPr>
        <p:blipFill>
          <a:blip r:embed="rId2"/>
          <a:stretch>
            <a:fillRect/>
          </a:stretch>
        </p:blipFill>
        <p:spPr>
          <a:xfrm>
            <a:off x="849186" y="1930400"/>
            <a:ext cx="10493627" cy="3636657"/>
          </a:xfrm>
        </p:spPr>
      </p:pic>
    </p:spTree>
    <p:extLst>
      <p:ext uri="{BB962C8B-B14F-4D97-AF65-F5344CB8AC3E}">
        <p14:creationId xmlns:p14="http://schemas.microsoft.com/office/powerpoint/2010/main" val="2092875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9B5861-E115-74CD-6250-5D617D9C4C29}"/>
              </a:ext>
            </a:extLst>
          </p:cNvPr>
          <p:cNvSpPr>
            <a:spLocks noGrp="1"/>
          </p:cNvSpPr>
          <p:nvPr>
            <p:ph type="title"/>
          </p:nvPr>
        </p:nvSpPr>
        <p:spPr/>
        <p:txBody>
          <a:bodyPr/>
          <a:lstStyle/>
          <a:p>
            <a:r>
              <a:rPr lang="en-US" dirty="0"/>
              <a:t>Why our Database was Designed the way it was</a:t>
            </a:r>
          </a:p>
        </p:txBody>
      </p:sp>
    </p:spTree>
    <p:extLst>
      <p:ext uri="{BB962C8B-B14F-4D97-AF65-F5344CB8AC3E}">
        <p14:creationId xmlns:p14="http://schemas.microsoft.com/office/powerpoint/2010/main" val="4149022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48A1E-446E-932E-92CF-45E6C52287AB}"/>
              </a:ext>
            </a:extLst>
          </p:cNvPr>
          <p:cNvSpPr>
            <a:spLocks noGrp="1"/>
          </p:cNvSpPr>
          <p:nvPr>
            <p:ph type="title"/>
          </p:nvPr>
        </p:nvSpPr>
        <p:spPr/>
        <p:txBody>
          <a:bodyPr/>
          <a:lstStyle/>
          <a:p>
            <a:r>
              <a:rPr lang="en-US" dirty="0"/>
              <a:t>1) Easier Querying as a result of some denormalization</a:t>
            </a:r>
          </a:p>
        </p:txBody>
      </p:sp>
      <p:pic>
        <p:nvPicPr>
          <p:cNvPr id="7" name="Content Placeholder 6">
            <a:extLst>
              <a:ext uri="{FF2B5EF4-FFF2-40B4-BE49-F238E27FC236}">
                <a16:creationId xmlns:a16="http://schemas.microsoft.com/office/drawing/2014/main" id="{B05CBD63-9BD2-759D-E064-9536599987ED}"/>
              </a:ext>
            </a:extLst>
          </p:cNvPr>
          <p:cNvPicPr>
            <a:picLocks noGrp="1" noChangeAspect="1"/>
          </p:cNvPicPr>
          <p:nvPr>
            <p:ph idx="1"/>
          </p:nvPr>
        </p:nvPicPr>
        <p:blipFill>
          <a:blip r:embed="rId2"/>
          <a:stretch>
            <a:fillRect/>
          </a:stretch>
        </p:blipFill>
        <p:spPr>
          <a:xfrm>
            <a:off x="1108274" y="1930400"/>
            <a:ext cx="8165728" cy="4097689"/>
          </a:xfrm>
        </p:spPr>
      </p:pic>
      <p:sp>
        <p:nvSpPr>
          <p:cNvPr id="8" name="TextBox 7">
            <a:extLst>
              <a:ext uri="{FF2B5EF4-FFF2-40B4-BE49-F238E27FC236}">
                <a16:creationId xmlns:a16="http://schemas.microsoft.com/office/drawing/2014/main" id="{1DBE308E-3C6A-B06A-2A3D-97D10CFF77E1}"/>
              </a:ext>
            </a:extLst>
          </p:cNvPr>
          <p:cNvSpPr txBox="1"/>
          <p:nvPr/>
        </p:nvSpPr>
        <p:spPr>
          <a:xfrm>
            <a:off x="1391055" y="5934670"/>
            <a:ext cx="8596668" cy="923330"/>
          </a:xfrm>
          <a:prstGeom prst="rect">
            <a:avLst/>
          </a:prstGeom>
          <a:noFill/>
        </p:spPr>
        <p:txBody>
          <a:bodyPr wrap="square" rtlCol="0">
            <a:spAutoFit/>
          </a:bodyPr>
          <a:lstStyle/>
          <a:p>
            <a:r>
              <a:rPr lang="en-US" dirty="0"/>
              <a:t>The Class table, along with the bridge tables, have (a) column(s) in them that have information that you would likely be looking for, but would have had to have joined tables to acquire</a:t>
            </a:r>
          </a:p>
        </p:txBody>
      </p:sp>
    </p:spTree>
    <p:extLst>
      <p:ext uri="{BB962C8B-B14F-4D97-AF65-F5344CB8AC3E}">
        <p14:creationId xmlns:p14="http://schemas.microsoft.com/office/powerpoint/2010/main" val="750616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0150-833D-237B-FFD4-ABDC8C5B36C1}"/>
              </a:ext>
            </a:extLst>
          </p:cNvPr>
          <p:cNvSpPr>
            <a:spLocks noGrp="1"/>
          </p:cNvSpPr>
          <p:nvPr>
            <p:ph type="title"/>
          </p:nvPr>
        </p:nvSpPr>
        <p:spPr/>
        <p:txBody>
          <a:bodyPr>
            <a:noAutofit/>
          </a:bodyPr>
          <a:lstStyle/>
          <a:p>
            <a:r>
              <a:rPr lang="en-US" sz="2800" dirty="0"/>
              <a:t>2) Related: Assumption is that Tables Would not be Inserted into Directly, only as a Result of Calling the load Procedure</a:t>
            </a:r>
          </a:p>
        </p:txBody>
      </p:sp>
      <p:sp>
        <p:nvSpPr>
          <p:cNvPr id="3" name="Content Placeholder 2">
            <a:extLst>
              <a:ext uri="{FF2B5EF4-FFF2-40B4-BE49-F238E27FC236}">
                <a16:creationId xmlns:a16="http://schemas.microsoft.com/office/drawing/2014/main" id="{AC024BBA-975A-D710-1F3D-79A0AB833484}"/>
              </a:ext>
            </a:extLst>
          </p:cNvPr>
          <p:cNvSpPr>
            <a:spLocks noGrp="1"/>
          </p:cNvSpPr>
          <p:nvPr>
            <p:ph idx="1"/>
          </p:nvPr>
        </p:nvSpPr>
        <p:spPr>
          <a:xfrm>
            <a:off x="677334" y="2369209"/>
            <a:ext cx="8596668" cy="2119581"/>
          </a:xfrm>
        </p:spPr>
        <p:txBody>
          <a:bodyPr/>
          <a:lstStyle/>
          <a:p>
            <a:r>
              <a:rPr lang="en-US" dirty="0"/>
              <a:t>This means did these denormalization attempts, despite how it increases anomalies, as the underlying assumption is that any changes would occur on the </a:t>
            </a:r>
            <a:r>
              <a:rPr lang="en-US" dirty="0" err="1"/>
              <a:t>fileupload</a:t>
            </a:r>
            <a:r>
              <a:rPr lang="en-US" dirty="0"/>
              <a:t> file, and then the tables would be reloaded via the procedure loading the entire database</a:t>
            </a:r>
          </a:p>
          <a:p>
            <a:pPr lvl="1"/>
            <a:r>
              <a:rPr lang="en-US" dirty="0"/>
              <a:t>Therefore, should not have been able to run into these data anomaly issues despite not perfect normalization</a:t>
            </a:r>
          </a:p>
        </p:txBody>
      </p:sp>
    </p:spTree>
    <p:extLst>
      <p:ext uri="{BB962C8B-B14F-4D97-AF65-F5344CB8AC3E}">
        <p14:creationId xmlns:p14="http://schemas.microsoft.com/office/powerpoint/2010/main" val="3330241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C8A9C5-55D8-0B25-6E6F-1BDB4A65A620}"/>
              </a:ext>
            </a:extLst>
          </p:cNvPr>
          <p:cNvSpPr>
            <a:spLocks noGrp="1"/>
          </p:cNvSpPr>
          <p:nvPr>
            <p:ph type="title"/>
          </p:nvPr>
        </p:nvSpPr>
        <p:spPr/>
        <p:txBody>
          <a:bodyPr/>
          <a:lstStyle/>
          <a:p>
            <a:r>
              <a:rPr lang="en-US" dirty="0"/>
              <a:t>CDM and LDM of the Database</a:t>
            </a:r>
          </a:p>
        </p:txBody>
      </p:sp>
    </p:spTree>
    <p:extLst>
      <p:ext uri="{BB962C8B-B14F-4D97-AF65-F5344CB8AC3E}">
        <p14:creationId xmlns:p14="http://schemas.microsoft.com/office/powerpoint/2010/main" val="2231386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E3E11D-0F5F-5688-6F3A-DFCA0919AF05}"/>
              </a:ext>
            </a:extLst>
          </p:cNvPr>
          <p:cNvSpPr>
            <a:spLocks noGrp="1"/>
          </p:cNvSpPr>
          <p:nvPr>
            <p:ph type="title"/>
          </p:nvPr>
        </p:nvSpPr>
        <p:spPr>
          <a:xfrm>
            <a:off x="677333" y="609600"/>
            <a:ext cx="8622309" cy="820366"/>
          </a:xfrm>
        </p:spPr>
        <p:txBody>
          <a:bodyPr/>
          <a:lstStyle/>
          <a:p>
            <a:r>
              <a:rPr lang="en-US" dirty="0"/>
              <a:t>Logical Data Model (LDM) Part 1</a:t>
            </a:r>
          </a:p>
        </p:txBody>
      </p:sp>
      <p:pic>
        <p:nvPicPr>
          <p:cNvPr id="7" name="Picture 6">
            <a:extLst>
              <a:ext uri="{FF2B5EF4-FFF2-40B4-BE49-F238E27FC236}">
                <a16:creationId xmlns:a16="http://schemas.microsoft.com/office/drawing/2014/main" id="{F188B88D-A147-BD99-6E57-812211CFE006}"/>
              </a:ext>
            </a:extLst>
          </p:cNvPr>
          <p:cNvPicPr>
            <a:picLocks noChangeAspect="1"/>
          </p:cNvPicPr>
          <p:nvPr/>
        </p:nvPicPr>
        <p:blipFill>
          <a:blip r:embed="rId2"/>
          <a:stretch>
            <a:fillRect/>
          </a:stretch>
        </p:blipFill>
        <p:spPr>
          <a:xfrm>
            <a:off x="677333" y="1748120"/>
            <a:ext cx="8485958" cy="4740227"/>
          </a:xfrm>
          <a:prstGeom prst="rect">
            <a:avLst/>
          </a:prstGeom>
        </p:spPr>
      </p:pic>
    </p:spTree>
    <p:extLst>
      <p:ext uri="{BB962C8B-B14F-4D97-AF65-F5344CB8AC3E}">
        <p14:creationId xmlns:p14="http://schemas.microsoft.com/office/powerpoint/2010/main" val="2916743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AEE4-955F-B5E1-C9E4-B703A01DE5F9}"/>
              </a:ext>
            </a:extLst>
          </p:cNvPr>
          <p:cNvSpPr>
            <a:spLocks noGrp="1"/>
          </p:cNvSpPr>
          <p:nvPr>
            <p:ph type="title"/>
          </p:nvPr>
        </p:nvSpPr>
        <p:spPr/>
        <p:txBody>
          <a:bodyPr/>
          <a:lstStyle/>
          <a:p>
            <a:r>
              <a:rPr lang="en-US" dirty="0"/>
              <a:t>LDM Part 2</a:t>
            </a:r>
          </a:p>
        </p:txBody>
      </p:sp>
      <p:pic>
        <p:nvPicPr>
          <p:cNvPr id="5" name="Content Placeholder 4">
            <a:extLst>
              <a:ext uri="{FF2B5EF4-FFF2-40B4-BE49-F238E27FC236}">
                <a16:creationId xmlns:a16="http://schemas.microsoft.com/office/drawing/2014/main" id="{D49F4F8F-408D-6B73-88A3-C78E0A82E058}"/>
              </a:ext>
            </a:extLst>
          </p:cNvPr>
          <p:cNvPicPr>
            <a:picLocks noGrp="1" noChangeAspect="1"/>
          </p:cNvPicPr>
          <p:nvPr>
            <p:ph idx="1"/>
          </p:nvPr>
        </p:nvPicPr>
        <p:blipFill>
          <a:blip r:embed="rId2"/>
          <a:stretch>
            <a:fillRect/>
          </a:stretch>
        </p:blipFill>
        <p:spPr>
          <a:xfrm>
            <a:off x="677863" y="2882789"/>
            <a:ext cx="8596312" cy="2437035"/>
          </a:xfrm>
        </p:spPr>
      </p:pic>
    </p:spTree>
    <p:extLst>
      <p:ext uri="{BB962C8B-B14F-4D97-AF65-F5344CB8AC3E}">
        <p14:creationId xmlns:p14="http://schemas.microsoft.com/office/powerpoint/2010/main" val="417084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C768B-DC82-76CE-C3A7-F6FF49583879}"/>
              </a:ext>
            </a:extLst>
          </p:cNvPr>
          <p:cNvSpPr>
            <a:spLocks noGrp="1"/>
          </p:cNvSpPr>
          <p:nvPr>
            <p:ph type="title"/>
          </p:nvPr>
        </p:nvSpPr>
        <p:spPr/>
        <p:txBody>
          <a:bodyPr/>
          <a:lstStyle/>
          <a:p>
            <a:r>
              <a:rPr lang="en-US" dirty="0"/>
              <a:t>LDM Combined</a:t>
            </a:r>
          </a:p>
        </p:txBody>
      </p:sp>
      <p:graphicFrame>
        <p:nvGraphicFramePr>
          <p:cNvPr id="4" name="Content Placeholder 3">
            <a:extLst>
              <a:ext uri="{FF2B5EF4-FFF2-40B4-BE49-F238E27FC236}">
                <a16:creationId xmlns:a16="http://schemas.microsoft.com/office/drawing/2014/main" id="{8DFE5284-4D67-01E4-A887-0751746951B5}"/>
              </a:ext>
            </a:extLst>
          </p:cNvPr>
          <p:cNvGraphicFramePr>
            <a:graphicFrameLocks noGrp="1" noChangeAspect="1"/>
          </p:cNvGraphicFramePr>
          <p:nvPr>
            <p:ph idx="1"/>
            <p:extLst>
              <p:ext uri="{D42A27DB-BD31-4B8C-83A1-F6EECF244321}">
                <p14:modId xmlns:p14="http://schemas.microsoft.com/office/powerpoint/2010/main" val="4118863326"/>
              </p:ext>
            </p:extLst>
          </p:nvPr>
        </p:nvGraphicFramePr>
        <p:xfrm>
          <a:off x="677863" y="3044825"/>
          <a:ext cx="8596312" cy="2111375"/>
        </p:xfrm>
        <a:graphic>
          <a:graphicData uri="http://schemas.openxmlformats.org/presentationml/2006/ole">
            <mc:AlternateContent xmlns:mc="http://schemas.openxmlformats.org/markup-compatibility/2006">
              <mc:Choice xmlns:v="urn:schemas-microsoft-com:vml" Requires="v">
                <p:oleObj spid="_x0000_s5130" name="Packager Shell Object" showAsIcon="1" r:id="rId3" imgW="1971720" imgH="484920" progId="Package">
                  <p:embed/>
                </p:oleObj>
              </mc:Choice>
              <mc:Fallback>
                <p:oleObj name="Packager Shell Object" showAsIcon="1" r:id="rId3" imgW="1971720" imgH="484920" progId="Package">
                  <p:embed/>
                  <p:pic>
                    <p:nvPicPr>
                      <p:cNvPr id="0" name=""/>
                      <p:cNvPicPr/>
                      <p:nvPr/>
                    </p:nvPicPr>
                    <p:blipFill>
                      <a:blip r:embed="rId4"/>
                      <a:stretch>
                        <a:fillRect/>
                      </a:stretch>
                    </p:blipFill>
                    <p:spPr>
                      <a:xfrm>
                        <a:off x="677863" y="3044825"/>
                        <a:ext cx="8596312" cy="2111375"/>
                      </a:xfrm>
                      <a:prstGeom prst="rect">
                        <a:avLst/>
                      </a:prstGeom>
                    </p:spPr>
                  </p:pic>
                </p:oleObj>
              </mc:Fallback>
            </mc:AlternateContent>
          </a:graphicData>
        </a:graphic>
      </p:graphicFrame>
    </p:spTree>
    <p:extLst>
      <p:ext uri="{BB962C8B-B14F-4D97-AF65-F5344CB8AC3E}">
        <p14:creationId xmlns:p14="http://schemas.microsoft.com/office/powerpoint/2010/main" val="3312373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EFD1-5453-2B83-4F45-61514B39B981}"/>
              </a:ext>
            </a:extLst>
          </p:cNvPr>
          <p:cNvSpPr>
            <a:spLocks noGrp="1"/>
          </p:cNvSpPr>
          <p:nvPr>
            <p:ph type="title"/>
          </p:nvPr>
        </p:nvSpPr>
        <p:spPr/>
        <p:txBody>
          <a:bodyPr/>
          <a:lstStyle/>
          <a:p>
            <a:r>
              <a:rPr lang="en-US" dirty="0"/>
              <a:t>Conceptual Data Model (CDM)</a:t>
            </a:r>
          </a:p>
        </p:txBody>
      </p:sp>
      <p:pic>
        <p:nvPicPr>
          <p:cNvPr id="5" name="Content Placeholder 4">
            <a:extLst>
              <a:ext uri="{FF2B5EF4-FFF2-40B4-BE49-F238E27FC236}">
                <a16:creationId xmlns:a16="http://schemas.microsoft.com/office/drawing/2014/main" id="{64CA0F48-7CF8-C6AC-75A4-BA243ED8C95E}"/>
              </a:ext>
            </a:extLst>
          </p:cNvPr>
          <p:cNvPicPr>
            <a:picLocks noGrp="1" noChangeAspect="1"/>
          </p:cNvPicPr>
          <p:nvPr>
            <p:ph idx="1"/>
          </p:nvPr>
        </p:nvPicPr>
        <p:blipFill>
          <a:blip r:embed="rId2"/>
          <a:stretch>
            <a:fillRect/>
          </a:stretch>
        </p:blipFill>
        <p:spPr>
          <a:xfrm>
            <a:off x="772991" y="1848256"/>
            <a:ext cx="9032490" cy="4841906"/>
          </a:xfrm>
        </p:spPr>
      </p:pic>
    </p:spTree>
    <p:extLst>
      <p:ext uri="{BB962C8B-B14F-4D97-AF65-F5344CB8AC3E}">
        <p14:creationId xmlns:p14="http://schemas.microsoft.com/office/powerpoint/2010/main" val="657574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C906C-14B2-4FBC-8C86-E44A4763FEFE}"/>
              </a:ext>
            </a:extLst>
          </p:cNvPr>
          <p:cNvSpPr>
            <a:spLocks noGrp="1"/>
          </p:cNvSpPr>
          <p:nvPr>
            <p:ph type="title"/>
          </p:nvPr>
        </p:nvSpPr>
        <p:spPr/>
        <p:txBody>
          <a:bodyPr/>
          <a:lstStyle/>
          <a:p>
            <a:r>
              <a:rPr lang="en-US" dirty="0"/>
              <a:t>Planning Phase</a:t>
            </a:r>
          </a:p>
        </p:txBody>
      </p:sp>
    </p:spTree>
    <p:extLst>
      <p:ext uri="{BB962C8B-B14F-4D97-AF65-F5344CB8AC3E}">
        <p14:creationId xmlns:p14="http://schemas.microsoft.com/office/powerpoint/2010/main" val="15186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7E19D3-50F1-67B8-649E-96D907484607}"/>
              </a:ext>
            </a:extLst>
          </p:cNvPr>
          <p:cNvSpPr>
            <a:spLocks noGrp="1"/>
          </p:cNvSpPr>
          <p:nvPr>
            <p:ph type="title"/>
          </p:nvPr>
        </p:nvSpPr>
        <p:spPr/>
        <p:txBody>
          <a:bodyPr/>
          <a:lstStyle/>
          <a:p>
            <a:r>
              <a:rPr lang="en-US" dirty="0"/>
              <a:t>Data Cleansing</a:t>
            </a:r>
          </a:p>
        </p:txBody>
      </p:sp>
      <p:sp>
        <p:nvSpPr>
          <p:cNvPr id="5" name="Text Placeholder 4">
            <a:extLst>
              <a:ext uri="{FF2B5EF4-FFF2-40B4-BE49-F238E27FC236}">
                <a16:creationId xmlns:a16="http://schemas.microsoft.com/office/drawing/2014/main" id="{419AEAA3-131A-1E0F-886F-8BAC9DC37D3B}"/>
              </a:ext>
            </a:extLst>
          </p:cNvPr>
          <p:cNvSpPr>
            <a:spLocks noGrp="1"/>
          </p:cNvSpPr>
          <p:nvPr>
            <p:ph type="body" idx="1"/>
          </p:nvPr>
        </p:nvSpPr>
        <p:spPr>
          <a:xfrm>
            <a:off x="677335" y="4527447"/>
            <a:ext cx="8596668" cy="1503701"/>
          </a:xfrm>
        </p:spPr>
        <p:txBody>
          <a:bodyPr>
            <a:normAutofit/>
          </a:bodyPr>
          <a:lstStyle/>
          <a:p>
            <a:pPr marL="457200" indent="-457200">
              <a:buAutoNum type="arabicParenR"/>
            </a:pPr>
            <a:r>
              <a:rPr lang="en-US" dirty="0"/>
              <a:t>What we found</a:t>
            </a:r>
          </a:p>
          <a:p>
            <a:pPr marL="457200" indent="-457200">
              <a:buAutoNum type="arabicParenR"/>
            </a:pPr>
            <a:r>
              <a:rPr lang="en-US" dirty="0"/>
              <a:t>How we cleaned it</a:t>
            </a:r>
          </a:p>
          <a:p>
            <a:pPr marL="914400" lvl="1" indent="-457200">
              <a:buAutoNum type="arabicParenR"/>
            </a:pPr>
            <a:r>
              <a:rPr lang="en-US" dirty="0"/>
              <a:t>Overall, we have a procedure that makes a duplicate table to clean</a:t>
            </a:r>
          </a:p>
        </p:txBody>
      </p:sp>
    </p:spTree>
    <p:extLst>
      <p:ext uri="{BB962C8B-B14F-4D97-AF65-F5344CB8AC3E}">
        <p14:creationId xmlns:p14="http://schemas.microsoft.com/office/powerpoint/2010/main" val="1886988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D8AC0-C39E-1AFE-016B-649BBF303E3F}"/>
              </a:ext>
            </a:extLst>
          </p:cNvPr>
          <p:cNvSpPr>
            <a:spLocks noGrp="1"/>
          </p:cNvSpPr>
          <p:nvPr>
            <p:ph type="title"/>
          </p:nvPr>
        </p:nvSpPr>
        <p:spPr/>
        <p:txBody>
          <a:bodyPr/>
          <a:lstStyle/>
          <a:p>
            <a:r>
              <a:rPr lang="en-US" dirty="0"/>
              <a:t>Cleansing Part 1:</a:t>
            </a:r>
            <a:br>
              <a:rPr lang="en-US" dirty="0"/>
            </a:br>
            <a:r>
              <a:rPr lang="en-US" dirty="0"/>
              <a:t>Class Limit &lt; Enrollment Count</a:t>
            </a:r>
          </a:p>
        </p:txBody>
      </p:sp>
      <p:pic>
        <p:nvPicPr>
          <p:cNvPr id="11" name="Content Placeholder 10">
            <a:extLst>
              <a:ext uri="{FF2B5EF4-FFF2-40B4-BE49-F238E27FC236}">
                <a16:creationId xmlns:a16="http://schemas.microsoft.com/office/drawing/2014/main" id="{E5BF895C-21FD-950E-D0CB-628D12712CFE}"/>
              </a:ext>
            </a:extLst>
          </p:cNvPr>
          <p:cNvPicPr>
            <a:picLocks noGrp="1" noChangeAspect="1"/>
          </p:cNvPicPr>
          <p:nvPr>
            <p:ph idx="1"/>
          </p:nvPr>
        </p:nvPicPr>
        <p:blipFill>
          <a:blip r:embed="rId2"/>
          <a:stretch>
            <a:fillRect/>
          </a:stretch>
        </p:blipFill>
        <p:spPr>
          <a:xfrm>
            <a:off x="677334" y="1930400"/>
            <a:ext cx="10265030" cy="2103400"/>
          </a:xfrm>
        </p:spPr>
      </p:pic>
      <p:pic>
        <p:nvPicPr>
          <p:cNvPr id="13" name="Picture 12">
            <a:extLst>
              <a:ext uri="{FF2B5EF4-FFF2-40B4-BE49-F238E27FC236}">
                <a16:creationId xmlns:a16="http://schemas.microsoft.com/office/drawing/2014/main" id="{899E56DE-4AB4-B8C9-A9DE-120813102A28}"/>
              </a:ext>
            </a:extLst>
          </p:cNvPr>
          <p:cNvPicPr>
            <a:picLocks noChangeAspect="1"/>
          </p:cNvPicPr>
          <p:nvPr/>
        </p:nvPicPr>
        <p:blipFill>
          <a:blip r:embed="rId3"/>
          <a:stretch>
            <a:fillRect/>
          </a:stretch>
        </p:blipFill>
        <p:spPr>
          <a:xfrm>
            <a:off x="677334" y="4310012"/>
            <a:ext cx="10265030" cy="1623201"/>
          </a:xfrm>
          <a:prstGeom prst="rect">
            <a:avLst/>
          </a:prstGeom>
        </p:spPr>
      </p:pic>
    </p:spTree>
    <p:extLst>
      <p:ext uri="{BB962C8B-B14F-4D97-AF65-F5344CB8AC3E}">
        <p14:creationId xmlns:p14="http://schemas.microsoft.com/office/powerpoint/2010/main" val="1302987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A513-6936-C9CD-50BA-19D059A48987}"/>
              </a:ext>
            </a:extLst>
          </p:cNvPr>
          <p:cNvSpPr>
            <a:spLocks noGrp="1"/>
          </p:cNvSpPr>
          <p:nvPr>
            <p:ph type="title"/>
          </p:nvPr>
        </p:nvSpPr>
        <p:spPr/>
        <p:txBody>
          <a:bodyPr/>
          <a:lstStyle/>
          <a:p>
            <a:r>
              <a:rPr lang="en-US" dirty="0"/>
              <a:t>Part 2: How it was Dealt With</a:t>
            </a:r>
          </a:p>
        </p:txBody>
      </p:sp>
      <p:pic>
        <p:nvPicPr>
          <p:cNvPr id="5" name="Content Placeholder 4">
            <a:extLst>
              <a:ext uri="{FF2B5EF4-FFF2-40B4-BE49-F238E27FC236}">
                <a16:creationId xmlns:a16="http://schemas.microsoft.com/office/drawing/2014/main" id="{7DEBAC07-4A6D-3267-D1AC-3588FAC23860}"/>
              </a:ext>
            </a:extLst>
          </p:cNvPr>
          <p:cNvPicPr>
            <a:picLocks noGrp="1" noChangeAspect="1"/>
          </p:cNvPicPr>
          <p:nvPr>
            <p:ph idx="1"/>
          </p:nvPr>
        </p:nvPicPr>
        <p:blipFill>
          <a:blip r:embed="rId2"/>
          <a:stretch>
            <a:fillRect/>
          </a:stretch>
        </p:blipFill>
        <p:spPr>
          <a:xfrm>
            <a:off x="1317439" y="1577557"/>
            <a:ext cx="7316457" cy="4842699"/>
          </a:xfrm>
        </p:spPr>
      </p:pic>
    </p:spTree>
    <p:extLst>
      <p:ext uri="{BB962C8B-B14F-4D97-AF65-F5344CB8AC3E}">
        <p14:creationId xmlns:p14="http://schemas.microsoft.com/office/powerpoint/2010/main" val="1226385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B195-10AC-3258-766C-F0A36974A9BA}"/>
              </a:ext>
            </a:extLst>
          </p:cNvPr>
          <p:cNvSpPr>
            <a:spLocks noGrp="1"/>
          </p:cNvSpPr>
          <p:nvPr>
            <p:ph type="title"/>
          </p:nvPr>
        </p:nvSpPr>
        <p:spPr/>
        <p:txBody>
          <a:bodyPr/>
          <a:lstStyle/>
          <a:p>
            <a:r>
              <a:rPr lang="en-US" dirty="0"/>
              <a:t>Part 3:</a:t>
            </a:r>
            <a:br>
              <a:rPr lang="en-US" dirty="0"/>
            </a:br>
            <a:r>
              <a:rPr lang="en-US" dirty="0"/>
              <a:t>Looking for Possible Abnormalities</a:t>
            </a:r>
          </a:p>
        </p:txBody>
      </p:sp>
      <p:pic>
        <p:nvPicPr>
          <p:cNvPr id="5" name="Content Placeholder 4">
            <a:extLst>
              <a:ext uri="{FF2B5EF4-FFF2-40B4-BE49-F238E27FC236}">
                <a16:creationId xmlns:a16="http://schemas.microsoft.com/office/drawing/2014/main" id="{560FFCA6-0C7A-92B0-0693-EC7AE62DDD7A}"/>
              </a:ext>
            </a:extLst>
          </p:cNvPr>
          <p:cNvPicPr>
            <a:picLocks noGrp="1" noChangeAspect="1"/>
          </p:cNvPicPr>
          <p:nvPr>
            <p:ph idx="1"/>
          </p:nvPr>
        </p:nvPicPr>
        <p:blipFill>
          <a:blip r:embed="rId2"/>
          <a:stretch>
            <a:fillRect/>
          </a:stretch>
        </p:blipFill>
        <p:spPr>
          <a:xfrm>
            <a:off x="259045" y="2730965"/>
            <a:ext cx="8086931" cy="2485563"/>
          </a:xfrm>
        </p:spPr>
      </p:pic>
      <p:pic>
        <p:nvPicPr>
          <p:cNvPr id="7" name="Picture 6">
            <a:extLst>
              <a:ext uri="{FF2B5EF4-FFF2-40B4-BE49-F238E27FC236}">
                <a16:creationId xmlns:a16="http://schemas.microsoft.com/office/drawing/2014/main" id="{A8B016C4-8A6B-9AAF-1ADD-C3D277E85F30}"/>
              </a:ext>
            </a:extLst>
          </p:cNvPr>
          <p:cNvPicPr>
            <a:picLocks noChangeAspect="1"/>
          </p:cNvPicPr>
          <p:nvPr/>
        </p:nvPicPr>
        <p:blipFill>
          <a:blip r:embed="rId3"/>
          <a:stretch>
            <a:fillRect/>
          </a:stretch>
        </p:blipFill>
        <p:spPr>
          <a:xfrm>
            <a:off x="8552804" y="1778997"/>
            <a:ext cx="1798476" cy="4389500"/>
          </a:xfrm>
          <a:prstGeom prst="rect">
            <a:avLst/>
          </a:prstGeom>
        </p:spPr>
      </p:pic>
    </p:spTree>
    <p:extLst>
      <p:ext uri="{BB962C8B-B14F-4D97-AF65-F5344CB8AC3E}">
        <p14:creationId xmlns:p14="http://schemas.microsoft.com/office/powerpoint/2010/main" val="3975354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5DEF-2F88-A666-A40A-6D1DE8B5A477}"/>
              </a:ext>
            </a:extLst>
          </p:cNvPr>
          <p:cNvSpPr>
            <a:spLocks noGrp="1"/>
          </p:cNvSpPr>
          <p:nvPr>
            <p:ph type="title"/>
          </p:nvPr>
        </p:nvSpPr>
        <p:spPr/>
        <p:txBody>
          <a:bodyPr/>
          <a:lstStyle/>
          <a:p>
            <a:r>
              <a:rPr lang="en-US" dirty="0"/>
              <a:t>Part 4:</a:t>
            </a:r>
            <a:br>
              <a:rPr lang="en-US" dirty="0"/>
            </a:br>
            <a:r>
              <a:rPr lang="en-US" dirty="0"/>
              <a:t>Looking into the Day issues Spotted</a:t>
            </a:r>
          </a:p>
        </p:txBody>
      </p:sp>
      <p:pic>
        <p:nvPicPr>
          <p:cNvPr id="5" name="Content Placeholder 4">
            <a:extLst>
              <a:ext uri="{FF2B5EF4-FFF2-40B4-BE49-F238E27FC236}">
                <a16:creationId xmlns:a16="http://schemas.microsoft.com/office/drawing/2014/main" id="{0C511BFB-C0A7-7859-96BB-5CBD611CF6F6}"/>
              </a:ext>
            </a:extLst>
          </p:cNvPr>
          <p:cNvPicPr>
            <a:picLocks noGrp="1" noChangeAspect="1"/>
          </p:cNvPicPr>
          <p:nvPr>
            <p:ph idx="1"/>
          </p:nvPr>
        </p:nvPicPr>
        <p:blipFill>
          <a:blip r:embed="rId2"/>
          <a:stretch>
            <a:fillRect/>
          </a:stretch>
        </p:blipFill>
        <p:spPr>
          <a:xfrm>
            <a:off x="677334" y="2730005"/>
            <a:ext cx="10217644" cy="1753028"/>
          </a:xfrm>
        </p:spPr>
      </p:pic>
      <p:pic>
        <p:nvPicPr>
          <p:cNvPr id="7" name="Picture 6">
            <a:extLst>
              <a:ext uri="{FF2B5EF4-FFF2-40B4-BE49-F238E27FC236}">
                <a16:creationId xmlns:a16="http://schemas.microsoft.com/office/drawing/2014/main" id="{58231950-3F79-A7A0-6BE4-C9CB25C50F74}"/>
              </a:ext>
            </a:extLst>
          </p:cNvPr>
          <p:cNvPicPr>
            <a:picLocks noChangeAspect="1"/>
          </p:cNvPicPr>
          <p:nvPr/>
        </p:nvPicPr>
        <p:blipFill rotWithShape="1">
          <a:blip r:embed="rId3"/>
          <a:srcRect r="314"/>
          <a:stretch/>
        </p:blipFill>
        <p:spPr>
          <a:xfrm>
            <a:off x="677334" y="4728681"/>
            <a:ext cx="10217645" cy="1646063"/>
          </a:xfrm>
          <a:prstGeom prst="rect">
            <a:avLst/>
          </a:prstGeom>
        </p:spPr>
      </p:pic>
      <p:pic>
        <p:nvPicPr>
          <p:cNvPr id="11" name="Picture 10">
            <a:extLst>
              <a:ext uri="{FF2B5EF4-FFF2-40B4-BE49-F238E27FC236}">
                <a16:creationId xmlns:a16="http://schemas.microsoft.com/office/drawing/2014/main" id="{55309579-8F83-671E-BE7F-5B164FEAEF1E}"/>
              </a:ext>
            </a:extLst>
          </p:cNvPr>
          <p:cNvPicPr>
            <a:picLocks noChangeAspect="1"/>
          </p:cNvPicPr>
          <p:nvPr/>
        </p:nvPicPr>
        <p:blipFill>
          <a:blip r:embed="rId4"/>
          <a:stretch>
            <a:fillRect/>
          </a:stretch>
        </p:blipFill>
        <p:spPr>
          <a:xfrm>
            <a:off x="774610" y="1930400"/>
            <a:ext cx="2786119" cy="589064"/>
          </a:xfrm>
          <a:prstGeom prst="rect">
            <a:avLst/>
          </a:prstGeom>
        </p:spPr>
      </p:pic>
    </p:spTree>
    <p:extLst>
      <p:ext uri="{BB962C8B-B14F-4D97-AF65-F5344CB8AC3E}">
        <p14:creationId xmlns:p14="http://schemas.microsoft.com/office/powerpoint/2010/main" val="268781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690F-B9B7-6D88-AB04-6C37B3033356}"/>
              </a:ext>
            </a:extLst>
          </p:cNvPr>
          <p:cNvSpPr>
            <a:spLocks noGrp="1"/>
          </p:cNvSpPr>
          <p:nvPr>
            <p:ph type="title"/>
          </p:nvPr>
        </p:nvSpPr>
        <p:spPr/>
        <p:txBody>
          <a:bodyPr/>
          <a:lstStyle/>
          <a:p>
            <a:r>
              <a:rPr lang="en-US" dirty="0"/>
              <a:t>Part 5: How it was Dealt With</a:t>
            </a:r>
          </a:p>
        </p:txBody>
      </p:sp>
      <p:pic>
        <p:nvPicPr>
          <p:cNvPr id="9" name="Content Placeholder 8">
            <a:extLst>
              <a:ext uri="{FF2B5EF4-FFF2-40B4-BE49-F238E27FC236}">
                <a16:creationId xmlns:a16="http://schemas.microsoft.com/office/drawing/2014/main" id="{8B1ED457-C4BE-BC5A-42FD-89D8BCB15265}"/>
              </a:ext>
            </a:extLst>
          </p:cNvPr>
          <p:cNvPicPr>
            <a:picLocks noGrp="1" noChangeAspect="1"/>
          </p:cNvPicPr>
          <p:nvPr>
            <p:ph idx="1"/>
          </p:nvPr>
        </p:nvPicPr>
        <p:blipFill>
          <a:blip r:embed="rId2"/>
          <a:stretch>
            <a:fillRect/>
          </a:stretch>
        </p:blipFill>
        <p:spPr>
          <a:xfrm>
            <a:off x="1335495" y="2872965"/>
            <a:ext cx="7280345" cy="1112070"/>
          </a:xfrm>
        </p:spPr>
      </p:pic>
    </p:spTree>
    <p:extLst>
      <p:ext uri="{BB962C8B-B14F-4D97-AF65-F5344CB8AC3E}">
        <p14:creationId xmlns:p14="http://schemas.microsoft.com/office/powerpoint/2010/main" val="748889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BE60-ACF7-55FA-FF8C-4AE9A2481C06}"/>
              </a:ext>
            </a:extLst>
          </p:cNvPr>
          <p:cNvSpPr>
            <a:spLocks noGrp="1"/>
          </p:cNvSpPr>
          <p:nvPr>
            <p:ph type="title"/>
          </p:nvPr>
        </p:nvSpPr>
        <p:spPr/>
        <p:txBody>
          <a:bodyPr/>
          <a:lstStyle/>
          <a:p>
            <a:r>
              <a:rPr lang="en-US" dirty="0"/>
              <a:t>Part 5:</a:t>
            </a:r>
            <a:br>
              <a:rPr lang="en-US" dirty="0"/>
            </a:br>
            <a:r>
              <a:rPr lang="en-US" dirty="0"/>
              <a:t>Looking into the Time Issues Spotted</a:t>
            </a:r>
          </a:p>
        </p:txBody>
      </p:sp>
      <p:pic>
        <p:nvPicPr>
          <p:cNvPr id="5" name="Content Placeholder 4">
            <a:extLst>
              <a:ext uri="{FF2B5EF4-FFF2-40B4-BE49-F238E27FC236}">
                <a16:creationId xmlns:a16="http://schemas.microsoft.com/office/drawing/2014/main" id="{7D1DAB76-561E-528F-D009-5C02ABAB6574}"/>
              </a:ext>
            </a:extLst>
          </p:cNvPr>
          <p:cNvPicPr>
            <a:picLocks noGrp="1" noChangeAspect="1"/>
          </p:cNvPicPr>
          <p:nvPr>
            <p:ph idx="1"/>
          </p:nvPr>
        </p:nvPicPr>
        <p:blipFill>
          <a:blip r:embed="rId2"/>
          <a:stretch>
            <a:fillRect/>
          </a:stretch>
        </p:blipFill>
        <p:spPr>
          <a:xfrm>
            <a:off x="677334" y="2115843"/>
            <a:ext cx="2118406" cy="588446"/>
          </a:xfrm>
        </p:spPr>
      </p:pic>
      <p:pic>
        <p:nvPicPr>
          <p:cNvPr id="7" name="Picture 6">
            <a:extLst>
              <a:ext uri="{FF2B5EF4-FFF2-40B4-BE49-F238E27FC236}">
                <a16:creationId xmlns:a16="http://schemas.microsoft.com/office/drawing/2014/main" id="{17AF75A2-C315-B485-1A4C-2FD2813CC29A}"/>
              </a:ext>
            </a:extLst>
          </p:cNvPr>
          <p:cNvPicPr>
            <a:picLocks noChangeAspect="1"/>
          </p:cNvPicPr>
          <p:nvPr/>
        </p:nvPicPr>
        <p:blipFill>
          <a:blip r:embed="rId3"/>
          <a:stretch>
            <a:fillRect/>
          </a:stretch>
        </p:blipFill>
        <p:spPr>
          <a:xfrm>
            <a:off x="677335" y="2889732"/>
            <a:ext cx="9847994" cy="1029776"/>
          </a:xfrm>
          <a:prstGeom prst="rect">
            <a:avLst/>
          </a:prstGeom>
        </p:spPr>
      </p:pic>
      <p:pic>
        <p:nvPicPr>
          <p:cNvPr id="9" name="Picture 8">
            <a:extLst>
              <a:ext uri="{FF2B5EF4-FFF2-40B4-BE49-F238E27FC236}">
                <a16:creationId xmlns:a16="http://schemas.microsoft.com/office/drawing/2014/main" id="{13FAFE76-5862-FF1C-6195-BD5E77EA0FCF}"/>
              </a:ext>
            </a:extLst>
          </p:cNvPr>
          <p:cNvPicPr>
            <a:picLocks noChangeAspect="1"/>
          </p:cNvPicPr>
          <p:nvPr/>
        </p:nvPicPr>
        <p:blipFill>
          <a:blip r:embed="rId4"/>
          <a:stretch>
            <a:fillRect/>
          </a:stretch>
        </p:blipFill>
        <p:spPr>
          <a:xfrm>
            <a:off x="677335" y="4104951"/>
            <a:ext cx="9847994" cy="2482255"/>
          </a:xfrm>
          <a:prstGeom prst="rect">
            <a:avLst/>
          </a:prstGeom>
        </p:spPr>
      </p:pic>
    </p:spTree>
    <p:extLst>
      <p:ext uri="{BB962C8B-B14F-4D97-AF65-F5344CB8AC3E}">
        <p14:creationId xmlns:p14="http://schemas.microsoft.com/office/powerpoint/2010/main" val="2855145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E2EC-5A29-E5B7-6937-EE051E6B3610}"/>
              </a:ext>
            </a:extLst>
          </p:cNvPr>
          <p:cNvSpPr>
            <a:spLocks noGrp="1"/>
          </p:cNvSpPr>
          <p:nvPr>
            <p:ph type="title"/>
          </p:nvPr>
        </p:nvSpPr>
        <p:spPr/>
        <p:txBody>
          <a:bodyPr>
            <a:normAutofit fontScale="90000"/>
          </a:bodyPr>
          <a:lstStyle/>
          <a:p>
            <a:r>
              <a:rPr lang="en-US" dirty="0"/>
              <a:t>Part 6:</a:t>
            </a:r>
            <a:br>
              <a:rPr lang="en-US" dirty="0"/>
            </a:br>
            <a:r>
              <a:rPr lang="en-US" dirty="0"/>
              <a:t>Looking into the Time Issues Spotted (Part 2)</a:t>
            </a:r>
          </a:p>
        </p:txBody>
      </p:sp>
      <p:pic>
        <p:nvPicPr>
          <p:cNvPr id="5" name="Content Placeholder 4">
            <a:extLst>
              <a:ext uri="{FF2B5EF4-FFF2-40B4-BE49-F238E27FC236}">
                <a16:creationId xmlns:a16="http://schemas.microsoft.com/office/drawing/2014/main" id="{C2562F25-5DCC-75CF-B55D-2D28A7364A8E}"/>
              </a:ext>
            </a:extLst>
          </p:cNvPr>
          <p:cNvPicPr>
            <a:picLocks noGrp="1" noChangeAspect="1"/>
          </p:cNvPicPr>
          <p:nvPr>
            <p:ph idx="1"/>
          </p:nvPr>
        </p:nvPicPr>
        <p:blipFill>
          <a:blip r:embed="rId2"/>
          <a:stretch>
            <a:fillRect/>
          </a:stretch>
        </p:blipFill>
        <p:spPr>
          <a:xfrm>
            <a:off x="677334" y="2181648"/>
            <a:ext cx="5959800" cy="1758053"/>
          </a:xfrm>
        </p:spPr>
      </p:pic>
      <p:pic>
        <p:nvPicPr>
          <p:cNvPr id="7" name="Picture 6">
            <a:extLst>
              <a:ext uri="{FF2B5EF4-FFF2-40B4-BE49-F238E27FC236}">
                <a16:creationId xmlns:a16="http://schemas.microsoft.com/office/drawing/2014/main" id="{87C5C2F9-CBE2-2498-5E9B-4A4FDAB9590C}"/>
              </a:ext>
            </a:extLst>
          </p:cNvPr>
          <p:cNvPicPr>
            <a:picLocks noChangeAspect="1"/>
          </p:cNvPicPr>
          <p:nvPr/>
        </p:nvPicPr>
        <p:blipFill>
          <a:blip r:embed="rId3"/>
          <a:stretch>
            <a:fillRect/>
          </a:stretch>
        </p:blipFill>
        <p:spPr>
          <a:xfrm>
            <a:off x="677333" y="4190948"/>
            <a:ext cx="10352893" cy="1110625"/>
          </a:xfrm>
          <a:prstGeom prst="rect">
            <a:avLst/>
          </a:prstGeom>
        </p:spPr>
      </p:pic>
    </p:spTree>
    <p:extLst>
      <p:ext uri="{BB962C8B-B14F-4D97-AF65-F5344CB8AC3E}">
        <p14:creationId xmlns:p14="http://schemas.microsoft.com/office/powerpoint/2010/main" val="941433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9C4F-7C4B-828A-3E82-1DB669B52DC2}"/>
              </a:ext>
            </a:extLst>
          </p:cNvPr>
          <p:cNvSpPr>
            <a:spLocks noGrp="1"/>
          </p:cNvSpPr>
          <p:nvPr>
            <p:ph type="title"/>
          </p:nvPr>
        </p:nvSpPr>
        <p:spPr/>
        <p:txBody>
          <a:bodyPr>
            <a:normAutofit fontScale="90000"/>
          </a:bodyPr>
          <a:lstStyle/>
          <a:p>
            <a:r>
              <a:rPr lang="en-US" dirty="0"/>
              <a:t>Part 7:</a:t>
            </a:r>
            <a:br>
              <a:rPr lang="en-US" dirty="0"/>
            </a:br>
            <a:r>
              <a:rPr lang="en-US" dirty="0"/>
              <a:t>Looking into the Time Issues Spotted (Part 3)</a:t>
            </a:r>
          </a:p>
        </p:txBody>
      </p:sp>
      <p:pic>
        <p:nvPicPr>
          <p:cNvPr id="5" name="Content Placeholder 4">
            <a:extLst>
              <a:ext uri="{FF2B5EF4-FFF2-40B4-BE49-F238E27FC236}">
                <a16:creationId xmlns:a16="http://schemas.microsoft.com/office/drawing/2014/main" id="{0B74365C-BCE3-D102-AC22-F5AED84DD344}"/>
              </a:ext>
            </a:extLst>
          </p:cNvPr>
          <p:cNvPicPr>
            <a:picLocks noGrp="1" noChangeAspect="1"/>
          </p:cNvPicPr>
          <p:nvPr>
            <p:ph idx="1"/>
          </p:nvPr>
        </p:nvPicPr>
        <p:blipFill>
          <a:blip r:embed="rId2"/>
          <a:stretch>
            <a:fillRect/>
          </a:stretch>
        </p:blipFill>
        <p:spPr>
          <a:xfrm>
            <a:off x="438470" y="1930400"/>
            <a:ext cx="9396193" cy="877792"/>
          </a:xfrm>
        </p:spPr>
      </p:pic>
      <p:pic>
        <p:nvPicPr>
          <p:cNvPr id="7" name="Picture 6">
            <a:extLst>
              <a:ext uri="{FF2B5EF4-FFF2-40B4-BE49-F238E27FC236}">
                <a16:creationId xmlns:a16="http://schemas.microsoft.com/office/drawing/2014/main" id="{B4F5FC0D-6EEC-BCFC-02EB-76F837097FB2}"/>
              </a:ext>
            </a:extLst>
          </p:cNvPr>
          <p:cNvPicPr>
            <a:picLocks noChangeAspect="1"/>
          </p:cNvPicPr>
          <p:nvPr/>
        </p:nvPicPr>
        <p:blipFill>
          <a:blip r:embed="rId3"/>
          <a:stretch>
            <a:fillRect/>
          </a:stretch>
        </p:blipFill>
        <p:spPr>
          <a:xfrm>
            <a:off x="438469" y="2990369"/>
            <a:ext cx="9396193" cy="1610376"/>
          </a:xfrm>
          <a:prstGeom prst="rect">
            <a:avLst/>
          </a:prstGeom>
        </p:spPr>
      </p:pic>
      <p:pic>
        <p:nvPicPr>
          <p:cNvPr id="9" name="Picture 8">
            <a:extLst>
              <a:ext uri="{FF2B5EF4-FFF2-40B4-BE49-F238E27FC236}">
                <a16:creationId xmlns:a16="http://schemas.microsoft.com/office/drawing/2014/main" id="{0F4E29C9-D9CB-148B-EBDD-0ACAF64A8668}"/>
              </a:ext>
            </a:extLst>
          </p:cNvPr>
          <p:cNvPicPr>
            <a:picLocks noChangeAspect="1"/>
          </p:cNvPicPr>
          <p:nvPr/>
        </p:nvPicPr>
        <p:blipFill>
          <a:blip r:embed="rId4"/>
          <a:stretch>
            <a:fillRect/>
          </a:stretch>
        </p:blipFill>
        <p:spPr>
          <a:xfrm>
            <a:off x="438469" y="4778058"/>
            <a:ext cx="8009314" cy="1044030"/>
          </a:xfrm>
          <a:prstGeom prst="rect">
            <a:avLst/>
          </a:prstGeom>
        </p:spPr>
      </p:pic>
      <p:pic>
        <p:nvPicPr>
          <p:cNvPr id="11" name="Picture 10">
            <a:extLst>
              <a:ext uri="{FF2B5EF4-FFF2-40B4-BE49-F238E27FC236}">
                <a16:creationId xmlns:a16="http://schemas.microsoft.com/office/drawing/2014/main" id="{A115A29A-71AB-FC7E-B961-5BA18A0566F1}"/>
              </a:ext>
            </a:extLst>
          </p:cNvPr>
          <p:cNvPicPr>
            <a:picLocks noChangeAspect="1"/>
          </p:cNvPicPr>
          <p:nvPr/>
        </p:nvPicPr>
        <p:blipFill>
          <a:blip r:embed="rId5"/>
          <a:stretch>
            <a:fillRect/>
          </a:stretch>
        </p:blipFill>
        <p:spPr>
          <a:xfrm>
            <a:off x="438469" y="5999401"/>
            <a:ext cx="8835533" cy="796647"/>
          </a:xfrm>
          <a:prstGeom prst="rect">
            <a:avLst/>
          </a:prstGeom>
        </p:spPr>
      </p:pic>
    </p:spTree>
    <p:extLst>
      <p:ext uri="{BB962C8B-B14F-4D97-AF65-F5344CB8AC3E}">
        <p14:creationId xmlns:p14="http://schemas.microsoft.com/office/powerpoint/2010/main" val="3301403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3A255-8EF6-7671-CF9E-55830F932689}"/>
              </a:ext>
            </a:extLst>
          </p:cNvPr>
          <p:cNvSpPr>
            <a:spLocks noGrp="1"/>
          </p:cNvSpPr>
          <p:nvPr>
            <p:ph type="title"/>
          </p:nvPr>
        </p:nvSpPr>
        <p:spPr/>
        <p:txBody>
          <a:bodyPr>
            <a:normAutofit fontScale="90000"/>
          </a:bodyPr>
          <a:lstStyle/>
          <a:p>
            <a:r>
              <a:rPr lang="en-US" dirty="0"/>
              <a:t>Part 8:</a:t>
            </a:r>
            <a:br>
              <a:rPr lang="en-US" dirty="0"/>
            </a:br>
            <a:r>
              <a:rPr lang="en-US" dirty="0"/>
              <a:t>Looking into the Time Issues Spotted (Part 4)</a:t>
            </a:r>
          </a:p>
        </p:txBody>
      </p:sp>
      <p:pic>
        <p:nvPicPr>
          <p:cNvPr id="5" name="Content Placeholder 4">
            <a:extLst>
              <a:ext uri="{FF2B5EF4-FFF2-40B4-BE49-F238E27FC236}">
                <a16:creationId xmlns:a16="http://schemas.microsoft.com/office/drawing/2014/main" id="{104FF139-46AB-3814-8AE7-982B0ABA4CC9}"/>
              </a:ext>
            </a:extLst>
          </p:cNvPr>
          <p:cNvPicPr>
            <a:picLocks noGrp="1" noChangeAspect="1"/>
          </p:cNvPicPr>
          <p:nvPr>
            <p:ph idx="1"/>
          </p:nvPr>
        </p:nvPicPr>
        <p:blipFill>
          <a:blip r:embed="rId2"/>
          <a:stretch>
            <a:fillRect/>
          </a:stretch>
        </p:blipFill>
        <p:spPr>
          <a:xfrm>
            <a:off x="453039" y="2430313"/>
            <a:ext cx="10325209" cy="1151657"/>
          </a:xfrm>
        </p:spPr>
      </p:pic>
      <p:pic>
        <p:nvPicPr>
          <p:cNvPr id="7" name="Picture 6">
            <a:extLst>
              <a:ext uri="{FF2B5EF4-FFF2-40B4-BE49-F238E27FC236}">
                <a16:creationId xmlns:a16="http://schemas.microsoft.com/office/drawing/2014/main" id="{FA0DE536-0878-A9E6-2F8B-352E2C798E7C}"/>
              </a:ext>
            </a:extLst>
          </p:cNvPr>
          <p:cNvPicPr>
            <a:picLocks noChangeAspect="1"/>
          </p:cNvPicPr>
          <p:nvPr/>
        </p:nvPicPr>
        <p:blipFill>
          <a:blip r:embed="rId3"/>
          <a:stretch>
            <a:fillRect/>
          </a:stretch>
        </p:blipFill>
        <p:spPr>
          <a:xfrm>
            <a:off x="453039" y="4081884"/>
            <a:ext cx="10325208" cy="1308081"/>
          </a:xfrm>
          <a:prstGeom prst="rect">
            <a:avLst/>
          </a:prstGeom>
        </p:spPr>
      </p:pic>
    </p:spTree>
    <p:extLst>
      <p:ext uri="{BB962C8B-B14F-4D97-AF65-F5344CB8AC3E}">
        <p14:creationId xmlns:p14="http://schemas.microsoft.com/office/powerpoint/2010/main" val="220674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47411C-1983-F4E7-DF34-8583927E74D7}"/>
              </a:ext>
            </a:extLst>
          </p:cNvPr>
          <p:cNvSpPr>
            <a:spLocks noGrp="1"/>
          </p:cNvSpPr>
          <p:nvPr>
            <p:ph type="title"/>
          </p:nvPr>
        </p:nvSpPr>
        <p:spPr/>
        <p:txBody>
          <a:bodyPr/>
          <a:lstStyle/>
          <a:p>
            <a:r>
              <a:rPr lang="en-US" dirty="0"/>
              <a:t>Step 1: Ask Professor Heller Questions</a:t>
            </a:r>
          </a:p>
        </p:txBody>
      </p:sp>
      <p:graphicFrame>
        <p:nvGraphicFramePr>
          <p:cNvPr id="21" name="Content Placeholder 20">
            <a:extLst>
              <a:ext uri="{FF2B5EF4-FFF2-40B4-BE49-F238E27FC236}">
                <a16:creationId xmlns:a16="http://schemas.microsoft.com/office/drawing/2014/main" id="{67F7A5C7-BFDE-1C9C-678F-CEA09B171817}"/>
              </a:ext>
            </a:extLst>
          </p:cNvPr>
          <p:cNvGraphicFramePr>
            <a:graphicFrameLocks noGrp="1" noChangeAspect="1"/>
          </p:cNvGraphicFramePr>
          <p:nvPr>
            <p:ph idx="1"/>
            <p:extLst>
              <p:ext uri="{D42A27DB-BD31-4B8C-83A1-F6EECF244321}">
                <p14:modId xmlns:p14="http://schemas.microsoft.com/office/powerpoint/2010/main" val="3170982185"/>
              </p:ext>
            </p:extLst>
          </p:nvPr>
        </p:nvGraphicFramePr>
        <p:xfrm>
          <a:off x="3742451" y="2360639"/>
          <a:ext cx="2466434" cy="2136721"/>
        </p:xfrm>
        <a:graphic>
          <a:graphicData uri="http://schemas.openxmlformats.org/presentationml/2006/ole">
            <mc:AlternateContent xmlns:mc="http://schemas.openxmlformats.org/markup-compatibility/2006">
              <mc:Choice xmlns:v="urn:schemas-microsoft-com:vml" Requires="v">
                <p:oleObj spid="_x0000_s1106" name="Document" showAsIcon="1" r:id="rId3" imgW="914304" imgH="792580" progId="Word.Document.12">
                  <p:embed/>
                </p:oleObj>
              </mc:Choice>
              <mc:Fallback>
                <p:oleObj name="Document" showAsIcon="1" r:id="rId3" imgW="914304" imgH="792580" progId="Word.Document.12">
                  <p:embed/>
                  <p:pic>
                    <p:nvPicPr>
                      <p:cNvPr id="0" name=""/>
                      <p:cNvPicPr/>
                      <p:nvPr/>
                    </p:nvPicPr>
                    <p:blipFill>
                      <a:blip r:embed="rId4"/>
                      <a:stretch>
                        <a:fillRect/>
                      </a:stretch>
                    </p:blipFill>
                    <p:spPr>
                      <a:xfrm>
                        <a:off x="3742451" y="2360639"/>
                        <a:ext cx="2466434" cy="2136721"/>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6F869536-FB95-EDC4-8D66-D4F114338CFF}"/>
              </a:ext>
            </a:extLst>
          </p:cNvPr>
          <p:cNvPicPr>
            <a:picLocks noChangeAspect="1"/>
          </p:cNvPicPr>
          <p:nvPr/>
        </p:nvPicPr>
        <p:blipFill>
          <a:blip r:embed="rId5"/>
          <a:stretch>
            <a:fillRect/>
          </a:stretch>
        </p:blipFill>
        <p:spPr>
          <a:xfrm>
            <a:off x="1097033" y="4927599"/>
            <a:ext cx="8176969" cy="480102"/>
          </a:xfrm>
          <a:prstGeom prst="rect">
            <a:avLst/>
          </a:prstGeom>
        </p:spPr>
      </p:pic>
      <p:sp>
        <p:nvSpPr>
          <p:cNvPr id="24" name="TextBox 23">
            <a:extLst>
              <a:ext uri="{FF2B5EF4-FFF2-40B4-BE49-F238E27FC236}">
                <a16:creationId xmlns:a16="http://schemas.microsoft.com/office/drawing/2014/main" id="{D4E0F9F9-D2E1-5690-F10B-CC420DD1D2C3}"/>
              </a:ext>
            </a:extLst>
          </p:cNvPr>
          <p:cNvSpPr txBox="1"/>
          <p:nvPr/>
        </p:nvSpPr>
        <p:spPr>
          <a:xfrm>
            <a:off x="1167319" y="5514774"/>
            <a:ext cx="8394970" cy="646331"/>
          </a:xfrm>
          <a:prstGeom prst="rect">
            <a:avLst/>
          </a:prstGeom>
          <a:noFill/>
        </p:spPr>
        <p:txBody>
          <a:bodyPr wrap="square" rtlCol="0">
            <a:spAutoFit/>
          </a:bodyPr>
          <a:lstStyle/>
          <a:p>
            <a:r>
              <a:rPr lang="en-US" dirty="0"/>
              <a:t>Note: </a:t>
            </a:r>
            <a:r>
              <a:rPr lang="en-US" dirty="0" err="1"/>
              <a:t>Videsh</a:t>
            </a:r>
            <a:r>
              <a:rPr lang="en-US" dirty="0"/>
              <a:t> is someone from another group, we had just both attended the same office hour to ask Heller questions</a:t>
            </a:r>
          </a:p>
        </p:txBody>
      </p:sp>
    </p:spTree>
    <p:extLst>
      <p:ext uri="{BB962C8B-B14F-4D97-AF65-F5344CB8AC3E}">
        <p14:creationId xmlns:p14="http://schemas.microsoft.com/office/powerpoint/2010/main" val="1740431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ECD0B-038E-5D14-25B7-1253C9C35217}"/>
              </a:ext>
            </a:extLst>
          </p:cNvPr>
          <p:cNvSpPr>
            <a:spLocks noGrp="1"/>
          </p:cNvSpPr>
          <p:nvPr>
            <p:ph type="title"/>
          </p:nvPr>
        </p:nvSpPr>
        <p:spPr/>
        <p:txBody>
          <a:bodyPr/>
          <a:lstStyle/>
          <a:p>
            <a:r>
              <a:rPr lang="en-US" dirty="0"/>
              <a:t>Part 9: How it was Dealt With</a:t>
            </a:r>
          </a:p>
        </p:txBody>
      </p:sp>
      <p:pic>
        <p:nvPicPr>
          <p:cNvPr id="5" name="Content Placeholder 4">
            <a:extLst>
              <a:ext uri="{FF2B5EF4-FFF2-40B4-BE49-F238E27FC236}">
                <a16:creationId xmlns:a16="http://schemas.microsoft.com/office/drawing/2014/main" id="{1393FF1E-149F-73ED-B051-206D59D724EB}"/>
              </a:ext>
            </a:extLst>
          </p:cNvPr>
          <p:cNvPicPr>
            <a:picLocks noGrp="1" noChangeAspect="1"/>
          </p:cNvPicPr>
          <p:nvPr>
            <p:ph idx="1"/>
          </p:nvPr>
        </p:nvPicPr>
        <p:blipFill>
          <a:blip r:embed="rId2"/>
          <a:stretch>
            <a:fillRect/>
          </a:stretch>
        </p:blipFill>
        <p:spPr>
          <a:xfrm>
            <a:off x="2386251" y="3034225"/>
            <a:ext cx="5182683" cy="789550"/>
          </a:xfrm>
        </p:spPr>
      </p:pic>
    </p:spTree>
    <p:extLst>
      <p:ext uri="{BB962C8B-B14F-4D97-AF65-F5344CB8AC3E}">
        <p14:creationId xmlns:p14="http://schemas.microsoft.com/office/powerpoint/2010/main" val="2473363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2DAF-E479-71BA-976A-BD6F88BA61D5}"/>
              </a:ext>
            </a:extLst>
          </p:cNvPr>
          <p:cNvSpPr>
            <a:spLocks noGrp="1"/>
          </p:cNvSpPr>
          <p:nvPr>
            <p:ph type="title"/>
          </p:nvPr>
        </p:nvSpPr>
        <p:spPr/>
        <p:txBody>
          <a:bodyPr>
            <a:normAutofit fontScale="90000"/>
          </a:bodyPr>
          <a:lstStyle/>
          <a:p>
            <a:r>
              <a:rPr lang="en-US" dirty="0"/>
              <a:t>Part 10:</a:t>
            </a:r>
            <a:br>
              <a:rPr lang="en-US" dirty="0"/>
            </a:br>
            <a:r>
              <a:rPr lang="en-US" dirty="0"/>
              <a:t>Looking into the Instructor Issues Spotted</a:t>
            </a:r>
          </a:p>
        </p:txBody>
      </p:sp>
      <p:pic>
        <p:nvPicPr>
          <p:cNvPr id="5" name="Content Placeholder 4">
            <a:extLst>
              <a:ext uri="{FF2B5EF4-FFF2-40B4-BE49-F238E27FC236}">
                <a16:creationId xmlns:a16="http://schemas.microsoft.com/office/drawing/2014/main" id="{A3927C04-118D-1C32-247B-42341E4AA4EC}"/>
              </a:ext>
            </a:extLst>
          </p:cNvPr>
          <p:cNvPicPr>
            <a:picLocks noGrp="1" noChangeAspect="1"/>
          </p:cNvPicPr>
          <p:nvPr>
            <p:ph idx="1"/>
          </p:nvPr>
        </p:nvPicPr>
        <p:blipFill>
          <a:blip r:embed="rId2"/>
          <a:stretch>
            <a:fillRect/>
          </a:stretch>
        </p:blipFill>
        <p:spPr>
          <a:xfrm>
            <a:off x="449090" y="2674036"/>
            <a:ext cx="9365342" cy="1499129"/>
          </a:xfrm>
        </p:spPr>
      </p:pic>
      <p:pic>
        <p:nvPicPr>
          <p:cNvPr id="7" name="Picture 6">
            <a:extLst>
              <a:ext uri="{FF2B5EF4-FFF2-40B4-BE49-F238E27FC236}">
                <a16:creationId xmlns:a16="http://schemas.microsoft.com/office/drawing/2014/main" id="{B4DECC9B-583C-D904-4923-61BF3891D40A}"/>
              </a:ext>
            </a:extLst>
          </p:cNvPr>
          <p:cNvPicPr>
            <a:picLocks noChangeAspect="1"/>
          </p:cNvPicPr>
          <p:nvPr/>
        </p:nvPicPr>
        <p:blipFill>
          <a:blip r:embed="rId3"/>
          <a:stretch>
            <a:fillRect/>
          </a:stretch>
        </p:blipFill>
        <p:spPr>
          <a:xfrm>
            <a:off x="449090" y="4301771"/>
            <a:ext cx="11293819" cy="2263336"/>
          </a:xfrm>
          <a:prstGeom prst="rect">
            <a:avLst/>
          </a:prstGeom>
        </p:spPr>
      </p:pic>
      <p:pic>
        <p:nvPicPr>
          <p:cNvPr id="9" name="Picture 8">
            <a:extLst>
              <a:ext uri="{FF2B5EF4-FFF2-40B4-BE49-F238E27FC236}">
                <a16:creationId xmlns:a16="http://schemas.microsoft.com/office/drawing/2014/main" id="{C9376B75-7EF1-2610-22E9-27C226080F44}"/>
              </a:ext>
            </a:extLst>
          </p:cNvPr>
          <p:cNvPicPr>
            <a:picLocks noChangeAspect="1"/>
          </p:cNvPicPr>
          <p:nvPr/>
        </p:nvPicPr>
        <p:blipFill>
          <a:blip r:embed="rId4"/>
          <a:stretch>
            <a:fillRect/>
          </a:stretch>
        </p:blipFill>
        <p:spPr>
          <a:xfrm>
            <a:off x="449089" y="2058356"/>
            <a:ext cx="2755015" cy="487074"/>
          </a:xfrm>
          <a:prstGeom prst="rect">
            <a:avLst/>
          </a:prstGeom>
        </p:spPr>
      </p:pic>
    </p:spTree>
    <p:extLst>
      <p:ext uri="{BB962C8B-B14F-4D97-AF65-F5344CB8AC3E}">
        <p14:creationId xmlns:p14="http://schemas.microsoft.com/office/powerpoint/2010/main" val="4136844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D48FE-772C-35CC-C104-C8A78929A97F}"/>
              </a:ext>
            </a:extLst>
          </p:cNvPr>
          <p:cNvSpPr>
            <a:spLocks noGrp="1"/>
          </p:cNvSpPr>
          <p:nvPr>
            <p:ph type="title"/>
          </p:nvPr>
        </p:nvSpPr>
        <p:spPr/>
        <p:txBody>
          <a:bodyPr/>
          <a:lstStyle/>
          <a:p>
            <a:r>
              <a:rPr lang="en-US" dirty="0"/>
              <a:t>Part 11: How it was Dealt With</a:t>
            </a:r>
          </a:p>
        </p:txBody>
      </p:sp>
      <p:pic>
        <p:nvPicPr>
          <p:cNvPr id="5" name="Content Placeholder 4">
            <a:extLst>
              <a:ext uri="{FF2B5EF4-FFF2-40B4-BE49-F238E27FC236}">
                <a16:creationId xmlns:a16="http://schemas.microsoft.com/office/drawing/2014/main" id="{4D3A8110-0C7E-68F9-93F7-F63FB4E5BEC7}"/>
              </a:ext>
            </a:extLst>
          </p:cNvPr>
          <p:cNvPicPr>
            <a:picLocks noGrp="1" noChangeAspect="1"/>
          </p:cNvPicPr>
          <p:nvPr>
            <p:ph idx="1"/>
          </p:nvPr>
        </p:nvPicPr>
        <p:blipFill>
          <a:blip r:embed="rId2"/>
          <a:stretch>
            <a:fillRect/>
          </a:stretch>
        </p:blipFill>
        <p:spPr>
          <a:xfrm>
            <a:off x="1866790" y="2962668"/>
            <a:ext cx="6217755" cy="932664"/>
          </a:xfrm>
        </p:spPr>
      </p:pic>
    </p:spTree>
    <p:extLst>
      <p:ext uri="{BB962C8B-B14F-4D97-AF65-F5344CB8AC3E}">
        <p14:creationId xmlns:p14="http://schemas.microsoft.com/office/powerpoint/2010/main" val="3260481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B188-3DE6-8668-B031-63D86B619408}"/>
              </a:ext>
            </a:extLst>
          </p:cNvPr>
          <p:cNvSpPr>
            <a:spLocks noGrp="1"/>
          </p:cNvSpPr>
          <p:nvPr>
            <p:ph type="title"/>
          </p:nvPr>
        </p:nvSpPr>
        <p:spPr/>
        <p:txBody>
          <a:bodyPr>
            <a:normAutofit fontScale="90000"/>
          </a:bodyPr>
          <a:lstStyle/>
          <a:p>
            <a:r>
              <a:rPr lang="en-US" dirty="0"/>
              <a:t>Part 12:</a:t>
            </a:r>
            <a:br>
              <a:rPr lang="en-US" dirty="0"/>
            </a:br>
            <a:r>
              <a:rPr lang="en-US" dirty="0"/>
              <a:t>Looking into the Location Issues Spotted</a:t>
            </a:r>
            <a:br>
              <a:rPr lang="en-US" dirty="0"/>
            </a:br>
            <a:endParaRPr lang="en-US" dirty="0"/>
          </a:p>
        </p:txBody>
      </p:sp>
      <p:pic>
        <p:nvPicPr>
          <p:cNvPr id="5" name="Content Placeholder 4">
            <a:extLst>
              <a:ext uri="{FF2B5EF4-FFF2-40B4-BE49-F238E27FC236}">
                <a16:creationId xmlns:a16="http://schemas.microsoft.com/office/drawing/2014/main" id="{A7B197D4-4F67-BEA7-6AE7-AD0AAAACF273}"/>
              </a:ext>
            </a:extLst>
          </p:cNvPr>
          <p:cNvPicPr>
            <a:picLocks noGrp="1" noChangeAspect="1"/>
          </p:cNvPicPr>
          <p:nvPr>
            <p:ph idx="1"/>
          </p:nvPr>
        </p:nvPicPr>
        <p:blipFill>
          <a:blip r:embed="rId2"/>
          <a:stretch>
            <a:fillRect/>
          </a:stretch>
        </p:blipFill>
        <p:spPr>
          <a:xfrm>
            <a:off x="410987" y="1930400"/>
            <a:ext cx="2682180" cy="530698"/>
          </a:xfrm>
        </p:spPr>
      </p:pic>
      <p:pic>
        <p:nvPicPr>
          <p:cNvPr id="7" name="Picture 6">
            <a:extLst>
              <a:ext uri="{FF2B5EF4-FFF2-40B4-BE49-F238E27FC236}">
                <a16:creationId xmlns:a16="http://schemas.microsoft.com/office/drawing/2014/main" id="{28CBBE8E-D5FD-054D-C91B-C4EEF0631376}"/>
              </a:ext>
            </a:extLst>
          </p:cNvPr>
          <p:cNvPicPr>
            <a:picLocks noChangeAspect="1"/>
          </p:cNvPicPr>
          <p:nvPr/>
        </p:nvPicPr>
        <p:blipFill>
          <a:blip r:embed="rId3"/>
          <a:stretch>
            <a:fillRect/>
          </a:stretch>
        </p:blipFill>
        <p:spPr>
          <a:xfrm>
            <a:off x="410987" y="2754571"/>
            <a:ext cx="7963590" cy="1348857"/>
          </a:xfrm>
          <a:prstGeom prst="rect">
            <a:avLst/>
          </a:prstGeom>
        </p:spPr>
      </p:pic>
      <p:pic>
        <p:nvPicPr>
          <p:cNvPr id="9" name="Picture 8">
            <a:extLst>
              <a:ext uri="{FF2B5EF4-FFF2-40B4-BE49-F238E27FC236}">
                <a16:creationId xmlns:a16="http://schemas.microsoft.com/office/drawing/2014/main" id="{9C7C5A5D-B6A4-99F9-D0AC-DB47898BCAC4}"/>
              </a:ext>
            </a:extLst>
          </p:cNvPr>
          <p:cNvPicPr>
            <a:picLocks noChangeAspect="1"/>
          </p:cNvPicPr>
          <p:nvPr/>
        </p:nvPicPr>
        <p:blipFill>
          <a:blip r:embed="rId4"/>
          <a:stretch>
            <a:fillRect/>
          </a:stretch>
        </p:blipFill>
        <p:spPr>
          <a:xfrm>
            <a:off x="410987" y="4396901"/>
            <a:ext cx="11370025" cy="2263336"/>
          </a:xfrm>
          <a:prstGeom prst="rect">
            <a:avLst/>
          </a:prstGeom>
        </p:spPr>
      </p:pic>
    </p:spTree>
    <p:extLst>
      <p:ext uri="{BB962C8B-B14F-4D97-AF65-F5344CB8AC3E}">
        <p14:creationId xmlns:p14="http://schemas.microsoft.com/office/powerpoint/2010/main" val="3390330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6CD5D-2619-C438-ABAB-665BCB900BB5}"/>
              </a:ext>
            </a:extLst>
          </p:cNvPr>
          <p:cNvSpPr>
            <a:spLocks noGrp="1"/>
          </p:cNvSpPr>
          <p:nvPr>
            <p:ph type="title"/>
          </p:nvPr>
        </p:nvSpPr>
        <p:spPr/>
        <p:txBody>
          <a:bodyPr/>
          <a:lstStyle/>
          <a:p>
            <a:r>
              <a:rPr lang="en-US" dirty="0"/>
              <a:t>Part 13: How it was Dealt With</a:t>
            </a:r>
          </a:p>
        </p:txBody>
      </p:sp>
      <p:pic>
        <p:nvPicPr>
          <p:cNvPr id="5" name="Content Placeholder 4">
            <a:extLst>
              <a:ext uri="{FF2B5EF4-FFF2-40B4-BE49-F238E27FC236}">
                <a16:creationId xmlns:a16="http://schemas.microsoft.com/office/drawing/2014/main" id="{BF822077-3AC4-AC0C-8068-AFBE37186809}"/>
              </a:ext>
            </a:extLst>
          </p:cNvPr>
          <p:cNvPicPr>
            <a:picLocks noGrp="1" noChangeAspect="1"/>
          </p:cNvPicPr>
          <p:nvPr>
            <p:ph idx="1"/>
          </p:nvPr>
        </p:nvPicPr>
        <p:blipFill>
          <a:blip r:embed="rId2"/>
          <a:stretch>
            <a:fillRect/>
          </a:stretch>
        </p:blipFill>
        <p:spPr>
          <a:xfrm>
            <a:off x="2093091" y="3026245"/>
            <a:ext cx="5765153" cy="805510"/>
          </a:xfrm>
        </p:spPr>
      </p:pic>
    </p:spTree>
    <p:extLst>
      <p:ext uri="{BB962C8B-B14F-4D97-AF65-F5344CB8AC3E}">
        <p14:creationId xmlns:p14="http://schemas.microsoft.com/office/powerpoint/2010/main" val="606848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7684-CDBC-6269-3B4C-0D3491CD4E73}"/>
              </a:ext>
            </a:extLst>
          </p:cNvPr>
          <p:cNvSpPr>
            <a:spLocks noGrp="1"/>
          </p:cNvSpPr>
          <p:nvPr>
            <p:ph type="title"/>
          </p:nvPr>
        </p:nvSpPr>
        <p:spPr/>
        <p:txBody>
          <a:bodyPr>
            <a:normAutofit/>
          </a:bodyPr>
          <a:lstStyle/>
          <a:p>
            <a:r>
              <a:rPr lang="en-US" sz="3400" dirty="0"/>
              <a:t>Part 14: Section Code Format Consistency</a:t>
            </a:r>
          </a:p>
        </p:txBody>
      </p:sp>
      <p:pic>
        <p:nvPicPr>
          <p:cNvPr id="5" name="Content Placeholder 4">
            <a:extLst>
              <a:ext uri="{FF2B5EF4-FFF2-40B4-BE49-F238E27FC236}">
                <a16:creationId xmlns:a16="http://schemas.microsoft.com/office/drawing/2014/main" id="{EDCEDC62-25B2-00FC-18EF-8F5AAB6EFF42}"/>
              </a:ext>
            </a:extLst>
          </p:cNvPr>
          <p:cNvPicPr>
            <a:picLocks noGrp="1" noChangeAspect="1"/>
          </p:cNvPicPr>
          <p:nvPr>
            <p:ph idx="1"/>
          </p:nvPr>
        </p:nvPicPr>
        <p:blipFill>
          <a:blip r:embed="rId2"/>
          <a:stretch>
            <a:fillRect/>
          </a:stretch>
        </p:blipFill>
        <p:spPr>
          <a:xfrm>
            <a:off x="334780" y="1930400"/>
            <a:ext cx="9540543" cy="1320800"/>
          </a:xfrm>
        </p:spPr>
      </p:pic>
      <p:pic>
        <p:nvPicPr>
          <p:cNvPr id="9" name="Picture 8">
            <a:extLst>
              <a:ext uri="{FF2B5EF4-FFF2-40B4-BE49-F238E27FC236}">
                <a16:creationId xmlns:a16="http://schemas.microsoft.com/office/drawing/2014/main" id="{7B549AEC-D683-71A0-595C-7C45E26BEDFF}"/>
              </a:ext>
            </a:extLst>
          </p:cNvPr>
          <p:cNvPicPr>
            <a:picLocks noChangeAspect="1"/>
          </p:cNvPicPr>
          <p:nvPr/>
        </p:nvPicPr>
        <p:blipFill>
          <a:blip r:embed="rId3"/>
          <a:stretch>
            <a:fillRect/>
          </a:stretch>
        </p:blipFill>
        <p:spPr>
          <a:xfrm>
            <a:off x="334780" y="3251200"/>
            <a:ext cx="11522439" cy="922100"/>
          </a:xfrm>
          <a:prstGeom prst="rect">
            <a:avLst/>
          </a:prstGeom>
        </p:spPr>
      </p:pic>
      <p:pic>
        <p:nvPicPr>
          <p:cNvPr id="11" name="Picture 10">
            <a:extLst>
              <a:ext uri="{FF2B5EF4-FFF2-40B4-BE49-F238E27FC236}">
                <a16:creationId xmlns:a16="http://schemas.microsoft.com/office/drawing/2014/main" id="{9BBA51CC-7550-A014-811F-12F58AA18AC0}"/>
              </a:ext>
            </a:extLst>
          </p:cNvPr>
          <p:cNvPicPr>
            <a:picLocks noChangeAspect="1"/>
          </p:cNvPicPr>
          <p:nvPr/>
        </p:nvPicPr>
        <p:blipFill>
          <a:blip r:embed="rId4"/>
          <a:stretch>
            <a:fillRect/>
          </a:stretch>
        </p:blipFill>
        <p:spPr>
          <a:xfrm>
            <a:off x="334780" y="4179312"/>
            <a:ext cx="11560542" cy="899238"/>
          </a:xfrm>
          <a:prstGeom prst="rect">
            <a:avLst/>
          </a:prstGeom>
        </p:spPr>
      </p:pic>
      <p:pic>
        <p:nvPicPr>
          <p:cNvPr id="13" name="Picture 12">
            <a:extLst>
              <a:ext uri="{FF2B5EF4-FFF2-40B4-BE49-F238E27FC236}">
                <a16:creationId xmlns:a16="http://schemas.microsoft.com/office/drawing/2014/main" id="{F729B664-780F-0E64-AB36-EACFE8801DDC}"/>
              </a:ext>
            </a:extLst>
          </p:cNvPr>
          <p:cNvPicPr>
            <a:picLocks noChangeAspect="1"/>
          </p:cNvPicPr>
          <p:nvPr/>
        </p:nvPicPr>
        <p:blipFill>
          <a:blip r:embed="rId5"/>
          <a:stretch>
            <a:fillRect/>
          </a:stretch>
        </p:blipFill>
        <p:spPr>
          <a:xfrm>
            <a:off x="342401" y="5173887"/>
            <a:ext cx="11552921" cy="1074513"/>
          </a:xfrm>
          <a:prstGeom prst="rect">
            <a:avLst/>
          </a:prstGeom>
        </p:spPr>
      </p:pic>
      <p:sp>
        <p:nvSpPr>
          <p:cNvPr id="14" name="TextBox 13">
            <a:extLst>
              <a:ext uri="{FF2B5EF4-FFF2-40B4-BE49-F238E27FC236}">
                <a16:creationId xmlns:a16="http://schemas.microsoft.com/office/drawing/2014/main" id="{FBC94FA0-6853-5ADC-55FA-18B8DB94C6E4}"/>
              </a:ext>
            </a:extLst>
          </p:cNvPr>
          <p:cNvSpPr txBox="1"/>
          <p:nvPr/>
        </p:nvSpPr>
        <p:spPr>
          <a:xfrm>
            <a:off x="334780" y="6410528"/>
            <a:ext cx="5842284" cy="369332"/>
          </a:xfrm>
          <a:prstGeom prst="rect">
            <a:avLst/>
          </a:prstGeom>
          <a:noFill/>
        </p:spPr>
        <p:txBody>
          <a:bodyPr wrap="square" rtlCol="0">
            <a:spAutoFit/>
          </a:bodyPr>
          <a:lstStyle/>
          <a:p>
            <a:r>
              <a:rPr lang="en-US" dirty="0"/>
              <a:t>771 + 2636 + 1115 = 4522 rows = all rows in </a:t>
            </a:r>
            <a:r>
              <a:rPr lang="en-US" dirty="0" err="1"/>
              <a:t>fileupload</a:t>
            </a:r>
            <a:endParaRPr lang="en-US" dirty="0"/>
          </a:p>
        </p:txBody>
      </p:sp>
    </p:spTree>
    <p:extLst>
      <p:ext uri="{BB962C8B-B14F-4D97-AF65-F5344CB8AC3E}">
        <p14:creationId xmlns:p14="http://schemas.microsoft.com/office/powerpoint/2010/main" val="2728691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97DA-E1DD-EAA7-848E-0BA53D589D49}"/>
              </a:ext>
            </a:extLst>
          </p:cNvPr>
          <p:cNvSpPr>
            <a:spLocks noGrp="1"/>
          </p:cNvSpPr>
          <p:nvPr>
            <p:ph type="title"/>
          </p:nvPr>
        </p:nvSpPr>
        <p:spPr/>
        <p:txBody>
          <a:bodyPr/>
          <a:lstStyle/>
          <a:p>
            <a:r>
              <a:rPr lang="en-US" dirty="0"/>
              <a:t>Part 15: How it was Dealt With</a:t>
            </a:r>
          </a:p>
        </p:txBody>
      </p:sp>
      <p:pic>
        <p:nvPicPr>
          <p:cNvPr id="5" name="Content Placeholder 4">
            <a:extLst>
              <a:ext uri="{FF2B5EF4-FFF2-40B4-BE49-F238E27FC236}">
                <a16:creationId xmlns:a16="http://schemas.microsoft.com/office/drawing/2014/main" id="{385068FA-90C3-DAC5-184A-665F4E06E969}"/>
              </a:ext>
            </a:extLst>
          </p:cNvPr>
          <p:cNvPicPr>
            <a:picLocks noGrp="1" noChangeAspect="1"/>
          </p:cNvPicPr>
          <p:nvPr>
            <p:ph idx="1"/>
          </p:nvPr>
        </p:nvPicPr>
        <p:blipFill>
          <a:blip r:embed="rId2"/>
          <a:stretch>
            <a:fillRect/>
          </a:stretch>
        </p:blipFill>
        <p:spPr>
          <a:xfrm>
            <a:off x="1869709" y="2983523"/>
            <a:ext cx="6211918" cy="890953"/>
          </a:xfrm>
        </p:spPr>
      </p:pic>
    </p:spTree>
    <p:extLst>
      <p:ext uri="{BB962C8B-B14F-4D97-AF65-F5344CB8AC3E}">
        <p14:creationId xmlns:p14="http://schemas.microsoft.com/office/powerpoint/2010/main" val="2126232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99E9-5C06-238B-AD6A-5BC7C0DC89C8}"/>
              </a:ext>
            </a:extLst>
          </p:cNvPr>
          <p:cNvSpPr>
            <a:spLocks noGrp="1"/>
          </p:cNvSpPr>
          <p:nvPr>
            <p:ph type="title"/>
          </p:nvPr>
        </p:nvSpPr>
        <p:spPr/>
        <p:txBody>
          <a:bodyPr>
            <a:normAutofit/>
          </a:bodyPr>
          <a:lstStyle/>
          <a:p>
            <a:r>
              <a:rPr lang="en-US" dirty="0"/>
              <a:t>Part 16:</a:t>
            </a:r>
            <a:br>
              <a:rPr lang="en-US" dirty="0"/>
            </a:br>
            <a:r>
              <a:rPr lang="en-US" dirty="0"/>
              <a:t>Cases Where There is &gt;1 day in a Column</a:t>
            </a:r>
          </a:p>
        </p:txBody>
      </p:sp>
      <p:pic>
        <p:nvPicPr>
          <p:cNvPr id="5" name="Content Placeholder 4">
            <a:extLst>
              <a:ext uri="{FF2B5EF4-FFF2-40B4-BE49-F238E27FC236}">
                <a16:creationId xmlns:a16="http://schemas.microsoft.com/office/drawing/2014/main" id="{63287C7B-6D31-8117-F76D-53E1378908FF}"/>
              </a:ext>
            </a:extLst>
          </p:cNvPr>
          <p:cNvPicPr>
            <a:picLocks noGrp="1" noChangeAspect="1"/>
          </p:cNvPicPr>
          <p:nvPr>
            <p:ph idx="1"/>
          </p:nvPr>
        </p:nvPicPr>
        <p:blipFill>
          <a:blip r:embed="rId2"/>
          <a:stretch>
            <a:fillRect/>
          </a:stretch>
        </p:blipFill>
        <p:spPr>
          <a:xfrm>
            <a:off x="205229" y="2149182"/>
            <a:ext cx="8497998" cy="1408995"/>
          </a:xfrm>
        </p:spPr>
      </p:pic>
      <p:pic>
        <p:nvPicPr>
          <p:cNvPr id="7" name="Picture 6">
            <a:extLst>
              <a:ext uri="{FF2B5EF4-FFF2-40B4-BE49-F238E27FC236}">
                <a16:creationId xmlns:a16="http://schemas.microsoft.com/office/drawing/2014/main" id="{DA534810-3629-5E00-1FAD-651B34016EC5}"/>
              </a:ext>
            </a:extLst>
          </p:cNvPr>
          <p:cNvPicPr>
            <a:picLocks noChangeAspect="1"/>
          </p:cNvPicPr>
          <p:nvPr/>
        </p:nvPicPr>
        <p:blipFill>
          <a:blip r:embed="rId3"/>
          <a:stretch>
            <a:fillRect/>
          </a:stretch>
        </p:blipFill>
        <p:spPr>
          <a:xfrm>
            <a:off x="205229" y="3776959"/>
            <a:ext cx="10977231" cy="610215"/>
          </a:xfrm>
          <a:prstGeom prst="rect">
            <a:avLst/>
          </a:prstGeom>
        </p:spPr>
      </p:pic>
      <p:pic>
        <p:nvPicPr>
          <p:cNvPr id="9" name="Picture 8">
            <a:extLst>
              <a:ext uri="{FF2B5EF4-FFF2-40B4-BE49-F238E27FC236}">
                <a16:creationId xmlns:a16="http://schemas.microsoft.com/office/drawing/2014/main" id="{A8641CE3-056F-C594-BE4B-7636D01BF963}"/>
              </a:ext>
            </a:extLst>
          </p:cNvPr>
          <p:cNvPicPr>
            <a:picLocks noChangeAspect="1"/>
          </p:cNvPicPr>
          <p:nvPr/>
        </p:nvPicPr>
        <p:blipFill>
          <a:blip r:embed="rId4"/>
          <a:stretch>
            <a:fillRect/>
          </a:stretch>
        </p:blipFill>
        <p:spPr>
          <a:xfrm>
            <a:off x="205229" y="4605956"/>
            <a:ext cx="11781541" cy="396274"/>
          </a:xfrm>
          <a:prstGeom prst="rect">
            <a:avLst/>
          </a:prstGeom>
        </p:spPr>
      </p:pic>
      <p:pic>
        <p:nvPicPr>
          <p:cNvPr id="11" name="Picture 10">
            <a:extLst>
              <a:ext uri="{FF2B5EF4-FFF2-40B4-BE49-F238E27FC236}">
                <a16:creationId xmlns:a16="http://schemas.microsoft.com/office/drawing/2014/main" id="{93316050-ED29-1363-2A36-D71E3BFA3AE9}"/>
              </a:ext>
            </a:extLst>
          </p:cNvPr>
          <p:cNvPicPr>
            <a:picLocks noChangeAspect="1"/>
          </p:cNvPicPr>
          <p:nvPr/>
        </p:nvPicPr>
        <p:blipFill>
          <a:blip r:embed="rId5"/>
          <a:stretch>
            <a:fillRect/>
          </a:stretch>
        </p:blipFill>
        <p:spPr>
          <a:xfrm>
            <a:off x="205229" y="5221012"/>
            <a:ext cx="11146950" cy="897424"/>
          </a:xfrm>
          <a:prstGeom prst="rect">
            <a:avLst/>
          </a:prstGeom>
        </p:spPr>
      </p:pic>
    </p:spTree>
    <p:extLst>
      <p:ext uri="{BB962C8B-B14F-4D97-AF65-F5344CB8AC3E}">
        <p14:creationId xmlns:p14="http://schemas.microsoft.com/office/powerpoint/2010/main" val="1488802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04F5-0668-C6F8-A59E-9160FA404051}"/>
              </a:ext>
            </a:extLst>
          </p:cNvPr>
          <p:cNvSpPr>
            <a:spLocks noGrp="1"/>
          </p:cNvSpPr>
          <p:nvPr>
            <p:ph type="title"/>
          </p:nvPr>
        </p:nvSpPr>
        <p:spPr/>
        <p:txBody>
          <a:bodyPr>
            <a:normAutofit/>
          </a:bodyPr>
          <a:lstStyle/>
          <a:p>
            <a:r>
              <a:rPr lang="en-US" sz="3000" dirty="0"/>
              <a:t>Part 17:</a:t>
            </a:r>
            <a:br>
              <a:rPr lang="en-US" sz="3000" dirty="0"/>
            </a:br>
            <a:r>
              <a:rPr lang="en-US" sz="3000" dirty="0"/>
              <a:t>Cases Where There is &gt;1 day in a Column (Part 2)</a:t>
            </a:r>
          </a:p>
        </p:txBody>
      </p:sp>
      <p:pic>
        <p:nvPicPr>
          <p:cNvPr id="5" name="Content Placeholder 4">
            <a:extLst>
              <a:ext uri="{FF2B5EF4-FFF2-40B4-BE49-F238E27FC236}">
                <a16:creationId xmlns:a16="http://schemas.microsoft.com/office/drawing/2014/main" id="{EFD769AB-D37E-ABE4-F0A7-9F6EF081C00C}"/>
              </a:ext>
            </a:extLst>
          </p:cNvPr>
          <p:cNvPicPr>
            <a:picLocks noGrp="1" noChangeAspect="1"/>
          </p:cNvPicPr>
          <p:nvPr>
            <p:ph idx="1"/>
          </p:nvPr>
        </p:nvPicPr>
        <p:blipFill>
          <a:blip r:embed="rId2"/>
          <a:stretch>
            <a:fillRect/>
          </a:stretch>
        </p:blipFill>
        <p:spPr>
          <a:xfrm>
            <a:off x="488004" y="2480966"/>
            <a:ext cx="10692068" cy="445502"/>
          </a:xfrm>
        </p:spPr>
      </p:pic>
      <p:pic>
        <p:nvPicPr>
          <p:cNvPr id="7" name="Picture 6">
            <a:extLst>
              <a:ext uri="{FF2B5EF4-FFF2-40B4-BE49-F238E27FC236}">
                <a16:creationId xmlns:a16="http://schemas.microsoft.com/office/drawing/2014/main" id="{43042378-AD9F-8C4D-0B21-DE0F99FF5607}"/>
              </a:ext>
            </a:extLst>
          </p:cNvPr>
          <p:cNvPicPr>
            <a:picLocks noChangeAspect="1"/>
          </p:cNvPicPr>
          <p:nvPr/>
        </p:nvPicPr>
        <p:blipFill>
          <a:blip r:embed="rId3"/>
          <a:stretch>
            <a:fillRect/>
          </a:stretch>
        </p:blipFill>
        <p:spPr>
          <a:xfrm>
            <a:off x="488004" y="3308962"/>
            <a:ext cx="11215992" cy="2385947"/>
          </a:xfrm>
          <a:prstGeom prst="rect">
            <a:avLst/>
          </a:prstGeom>
        </p:spPr>
      </p:pic>
    </p:spTree>
    <p:extLst>
      <p:ext uri="{BB962C8B-B14F-4D97-AF65-F5344CB8AC3E}">
        <p14:creationId xmlns:p14="http://schemas.microsoft.com/office/powerpoint/2010/main" val="41666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14DC-03C4-6F2F-6CD3-07F30535EEEB}"/>
              </a:ext>
            </a:extLst>
          </p:cNvPr>
          <p:cNvSpPr>
            <a:spLocks noGrp="1"/>
          </p:cNvSpPr>
          <p:nvPr>
            <p:ph type="title"/>
          </p:nvPr>
        </p:nvSpPr>
        <p:spPr/>
        <p:txBody>
          <a:bodyPr>
            <a:normAutofit/>
          </a:bodyPr>
          <a:lstStyle/>
          <a:p>
            <a:r>
              <a:rPr lang="en-US" sz="3000" dirty="0"/>
              <a:t>Part 18:</a:t>
            </a:r>
            <a:br>
              <a:rPr lang="en-US" sz="3000" dirty="0"/>
            </a:br>
            <a:r>
              <a:rPr lang="en-US" sz="3000" dirty="0"/>
              <a:t>Cases Where There is &gt;1 day in a Column (Part 3)</a:t>
            </a:r>
          </a:p>
        </p:txBody>
      </p:sp>
      <p:pic>
        <p:nvPicPr>
          <p:cNvPr id="5" name="Content Placeholder 4">
            <a:extLst>
              <a:ext uri="{FF2B5EF4-FFF2-40B4-BE49-F238E27FC236}">
                <a16:creationId xmlns:a16="http://schemas.microsoft.com/office/drawing/2014/main" id="{020CAB73-EBC5-D227-905A-A700FB4C0A28}"/>
              </a:ext>
            </a:extLst>
          </p:cNvPr>
          <p:cNvPicPr>
            <a:picLocks noGrp="1" noChangeAspect="1"/>
          </p:cNvPicPr>
          <p:nvPr>
            <p:ph idx="1"/>
          </p:nvPr>
        </p:nvPicPr>
        <p:blipFill>
          <a:blip r:embed="rId2"/>
          <a:stretch>
            <a:fillRect/>
          </a:stretch>
        </p:blipFill>
        <p:spPr>
          <a:xfrm>
            <a:off x="677334" y="1724552"/>
            <a:ext cx="6521134" cy="2728843"/>
          </a:xfrm>
        </p:spPr>
      </p:pic>
      <p:pic>
        <p:nvPicPr>
          <p:cNvPr id="7" name="Picture 6">
            <a:extLst>
              <a:ext uri="{FF2B5EF4-FFF2-40B4-BE49-F238E27FC236}">
                <a16:creationId xmlns:a16="http://schemas.microsoft.com/office/drawing/2014/main" id="{C08B73EF-B663-20D9-B776-436A7B6949E7}"/>
              </a:ext>
            </a:extLst>
          </p:cNvPr>
          <p:cNvPicPr>
            <a:picLocks noChangeAspect="1"/>
          </p:cNvPicPr>
          <p:nvPr/>
        </p:nvPicPr>
        <p:blipFill>
          <a:blip r:embed="rId3"/>
          <a:stretch>
            <a:fillRect/>
          </a:stretch>
        </p:blipFill>
        <p:spPr>
          <a:xfrm>
            <a:off x="677334" y="4610989"/>
            <a:ext cx="9922213" cy="2109069"/>
          </a:xfrm>
          <a:prstGeom prst="rect">
            <a:avLst/>
          </a:prstGeom>
        </p:spPr>
      </p:pic>
    </p:spTree>
    <p:extLst>
      <p:ext uri="{BB962C8B-B14F-4D97-AF65-F5344CB8AC3E}">
        <p14:creationId xmlns:p14="http://schemas.microsoft.com/office/powerpoint/2010/main" val="1697877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A3E6-E781-0550-8BB1-705502519096}"/>
              </a:ext>
            </a:extLst>
          </p:cNvPr>
          <p:cNvSpPr>
            <a:spLocks noGrp="1"/>
          </p:cNvSpPr>
          <p:nvPr>
            <p:ph type="title"/>
          </p:nvPr>
        </p:nvSpPr>
        <p:spPr/>
        <p:txBody>
          <a:bodyPr/>
          <a:lstStyle/>
          <a:p>
            <a:r>
              <a:rPr lang="en-US" dirty="0"/>
              <a:t>Step 2: Make a Plan PDF</a:t>
            </a:r>
            <a:br>
              <a:rPr lang="en-US" dirty="0"/>
            </a:br>
            <a:r>
              <a:rPr lang="en-US" dirty="0"/>
              <a:t>(with aid of </a:t>
            </a:r>
            <a:r>
              <a:rPr lang="en-US" dirty="0" err="1"/>
              <a:t>Lucidcharts</a:t>
            </a:r>
            <a:r>
              <a:rPr lang="en-US" dirty="0"/>
              <a:t> ERD diagrams)</a:t>
            </a:r>
          </a:p>
        </p:txBody>
      </p:sp>
      <p:graphicFrame>
        <p:nvGraphicFramePr>
          <p:cNvPr id="4" name="Content Placeholder 3">
            <a:extLst>
              <a:ext uri="{FF2B5EF4-FFF2-40B4-BE49-F238E27FC236}">
                <a16:creationId xmlns:a16="http://schemas.microsoft.com/office/drawing/2014/main" id="{CC489398-0580-40D5-C0D0-9A6EAB8603A6}"/>
              </a:ext>
            </a:extLst>
          </p:cNvPr>
          <p:cNvGraphicFramePr>
            <a:graphicFrameLocks noGrp="1" noChangeAspect="1"/>
          </p:cNvGraphicFramePr>
          <p:nvPr>
            <p:ph idx="1"/>
            <p:extLst>
              <p:ext uri="{D42A27DB-BD31-4B8C-83A1-F6EECF244321}">
                <p14:modId xmlns:p14="http://schemas.microsoft.com/office/powerpoint/2010/main" val="2644512360"/>
              </p:ext>
            </p:extLst>
          </p:nvPr>
        </p:nvGraphicFramePr>
        <p:xfrm>
          <a:off x="1880735" y="2608184"/>
          <a:ext cx="6189865" cy="2497665"/>
        </p:xfrm>
        <a:graphic>
          <a:graphicData uri="http://schemas.openxmlformats.org/presentationml/2006/ole">
            <mc:AlternateContent xmlns:mc="http://schemas.openxmlformats.org/markup-compatibility/2006">
              <mc:Choice xmlns:v="urn:schemas-microsoft-com:vml" Requires="v">
                <p:oleObj spid="_x0000_s2128" name="Packager Shell Object" showAsIcon="1" r:id="rId3" imgW="1200240" imgH="484920" progId="Package">
                  <p:embed/>
                </p:oleObj>
              </mc:Choice>
              <mc:Fallback>
                <p:oleObj name="Packager Shell Object" showAsIcon="1" r:id="rId3" imgW="1200240" imgH="484920" progId="Package">
                  <p:embed/>
                  <p:pic>
                    <p:nvPicPr>
                      <p:cNvPr id="0" name=""/>
                      <p:cNvPicPr/>
                      <p:nvPr/>
                    </p:nvPicPr>
                    <p:blipFill>
                      <a:blip r:embed="rId4"/>
                      <a:stretch>
                        <a:fillRect/>
                      </a:stretch>
                    </p:blipFill>
                    <p:spPr>
                      <a:xfrm>
                        <a:off x="1880735" y="2608184"/>
                        <a:ext cx="6189865" cy="2497665"/>
                      </a:xfrm>
                      <a:prstGeom prst="rect">
                        <a:avLst/>
                      </a:prstGeom>
                    </p:spPr>
                  </p:pic>
                </p:oleObj>
              </mc:Fallback>
            </mc:AlternateContent>
          </a:graphicData>
        </a:graphic>
      </p:graphicFrame>
    </p:spTree>
    <p:extLst>
      <p:ext uri="{BB962C8B-B14F-4D97-AF65-F5344CB8AC3E}">
        <p14:creationId xmlns:p14="http://schemas.microsoft.com/office/powerpoint/2010/main" val="3256937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E8C37-2F69-937E-B3E7-06D379E7CB34}"/>
              </a:ext>
            </a:extLst>
          </p:cNvPr>
          <p:cNvSpPr>
            <a:spLocks noGrp="1"/>
          </p:cNvSpPr>
          <p:nvPr>
            <p:ph type="title"/>
          </p:nvPr>
        </p:nvSpPr>
        <p:spPr/>
        <p:txBody>
          <a:bodyPr/>
          <a:lstStyle/>
          <a:p>
            <a:r>
              <a:rPr lang="en-US" dirty="0"/>
              <a:t>Part 19: How it was Dealt With</a:t>
            </a:r>
          </a:p>
        </p:txBody>
      </p:sp>
      <p:pic>
        <p:nvPicPr>
          <p:cNvPr id="5" name="Content Placeholder 4">
            <a:extLst>
              <a:ext uri="{FF2B5EF4-FFF2-40B4-BE49-F238E27FC236}">
                <a16:creationId xmlns:a16="http://schemas.microsoft.com/office/drawing/2014/main" id="{BE1E6B2D-9C37-6FC6-F5B6-9B2719FE134C}"/>
              </a:ext>
            </a:extLst>
          </p:cNvPr>
          <p:cNvPicPr>
            <a:picLocks noGrp="1" noChangeAspect="1"/>
          </p:cNvPicPr>
          <p:nvPr>
            <p:ph idx="1"/>
          </p:nvPr>
        </p:nvPicPr>
        <p:blipFill>
          <a:blip r:embed="rId2"/>
          <a:stretch>
            <a:fillRect/>
          </a:stretch>
        </p:blipFill>
        <p:spPr>
          <a:xfrm>
            <a:off x="472412" y="1930400"/>
            <a:ext cx="4746277" cy="4798505"/>
          </a:xfrm>
        </p:spPr>
      </p:pic>
      <p:pic>
        <p:nvPicPr>
          <p:cNvPr id="9" name="Picture 8">
            <a:extLst>
              <a:ext uri="{FF2B5EF4-FFF2-40B4-BE49-F238E27FC236}">
                <a16:creationId xmlns:a16="http://schemas.microsoft.com/office/drawing/2014/main" id="{26AA3868-E655-16C6-6E71-5E5FEB57622E}"/>
              </a:ext>
            </a:extLst>
          </p:cNvPr>
          <p:cNvPicPr>
            <a:picLocks noChangeAspect="1"/>
          </p:cNvPicPr>
          <p:nvPr/>
        </p:nvPicPr>
        <p:blipFill>
          <a:blip r:embed="rId3"/>
          <a:stretch>
            <a:fillRect/>
          </a:stretch>
        </p:blipFill>
        <p:spPr>
          <a:xfrm>
            <a:off x="5652593" y="2070649"/>
            <a:ext cx="4746276" cy="4658256"/>
          </a:xfrm>
          <a:prstGeom prst="rect">
            <a:avLst/>
          </a:prstGeom>
        </p:spPr>
      </p:pic>
      <p:sp>
        <p:nvSpPr>
          <p:cNvPr id="10" name="TextBox 9">
            <a:extLst>
              <a:ext uri="{FF2B5EF4-FFF2-40B4-BE49-F238E27FC236}">
                <a16:creationId xmlns:a16="http://schemas.microsoft.com/office/drawing/2014/main" id="{9D869CAE-D3FB-0F04-4738-AAE39C7788A6}"/>
              </a:ext>
            </a:extLst>
          </p:cNvPr>
          <p:cNvSpPr txBox="1"/>
          <p:nvPr/>
        </p:nvSpPr>
        <p:spPr>
          <a:xfrm>
            <a:off x="588733" y="1556426"/>
            <a:ext cx="4513634" cy="373974"/>
          </a:xfrm>
          <a:prstGeom prst="rect">
            <a:avLst/>
          </a:prstGeom>
          <a:noFill/>
        </p:spPr>
        <p:txBody>
          <a:bodyPr wrap="square" rtlCol="0">
            <a:spAutoFit/>
          </a:bodyPr>
          <a:lstStyle/>
          <a:p>
            <a:r>
              <a:rPr lang="en-US" dirty="0"/>
              <a:t>Dealing with 3 days:</a:t>
            </a:r>
          </a:p>
        </p:txBody>
      </p:sp>
      <p:sp>
        <p:nvSpPr>
          <p:cNvPr id="11" name="TextBox 10">
            <a:extLst>
              <a:ext uri="{FF2B5EF4-FFF2-40B4-BE49-F238E27FC236}">
                <a16:creationId xmlns:a16="http://schemas.microsoft.com/office/drawing/2014/main" id="{0311AB32-BCB3-33B0-6B41-EBEA552C7B54}"/>
              </a:ext>
            </a:extLst>
          </p:cNvPr>
          <p:cNvSpPr txBox="1"/>
          <p:nvPr/>
        </p:nvSpPr>
        <p:spPr>
          <a:xfrm>
            <a:off x="5652593" y="1556426"/>
            <a:ext cx="3594101" cy="373974"/>
          </a:xfrm>
          <a:prstGeom prst="rect">
            <a:avLst/>
          </a:prstGeom>
          <a:noFill/>
        </p:spPr>
        <p:txBody>
          <a:bodyPr wrap="square" rtlCol="0">
            <a:spAutoFit/>
          </a:bodyPr>
          <a:lstStyle/>
          <a:p>
            <a:r>
              <a:rPr lang="en-US" dirty="0"/>
              <a:t>Dealing with 2 days:</a:t>
            </a:r>
          </a:p>
        </p:txBody>
      </p:sp>
    </p:spTree>
    <p:extLst>
      <p:ext uri="{BB962C8B-B14F-4D97-AF65-F5344CB8AC3E}">
        <p14:creationId xmlns:p14="http://schemas.microsoft.com/office/powerpoint/2010/main" val="3100441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08DA-C953-B3E0-2CF6-200599257D4F}"/>
              </a:ext>
            </a:extLst>
          </p:cNvPr>
          <p:cNvSpPr>
            <a:spLocks noGrp="1"/>
          </p:cNvSpPr>
          <p:nvPr>
            <p:ph type="title"/>
          </p:nvPr>
        </p:nvSpPr>
        <p:spPr/>
        <p:txBody>
          <a:bodyPr/>
          <a:lstStyle/>
          <a:p>
            <a:r>
              <a:rPr lang="en-US" dirty="0"/>
              <a:t>Part 20: Analysis File (An Overview)</a:t>
            </a:r>
          </a:p>
        </p:txBody>
      </p:sp>
      <p:graphicFrame>
        <p:nvGraphicFramePr>
          <p:cNvPr id="4" name="Content Placeholder 3">
            <a:extLst>
              <a:ext uri="{FF2B5EF4-FFF2-40B4-BE49-F238E27FC236}">
                <a16:creationId xmlns:a16="http://schemas.microsoft.com/office/drawing/2014/main" id="{43BFF928-A157-900C-2F2F-6F4FE0AD341D}"/>
              </a:ext>
            </a:extLst>
          </p:cNvPr>
          <p:cNvGraphicFramePr>
            <a:graphicFrameLocks noGrp="1" noChangeAspect="1"/>
          </p:cNvGraphicFramePr>
          <p:nvPr>
            <p:ph idx="1"/>
            <p:extLst>
              <p:ext uri="{D42A27DB-BD31-4B8C-83A1-F6EECF244321}">
                <p14:modId xmlns:p14="http://schemas.microsoft.com/office/powerpoint/2010/main" val="1717222097"/>
              </p:ext>
            </p:extLst>
          </p:nvPr>
        </p:nvGraphicFramePr>
        <p:xfrm>
          <a:off x="2201748" y="2296380"/>
          <a:ext cx="5547839" cy="2265240"/>
        </p:xfrm>
        <a:graphic>
          <a:graphicData uri="http://schemas.openxmlformats.org/presentationml/2006/ole">
            <mc:AlternateContent xmlns:mc="http://schemas.openxmlformats.org/markup-compatibility/2006">
              <mc:Choice xmlns:v="urn:schemas-microsoft-com:vml" Requires="v">
                <p:oleObj spid="_x0000_s3128" name="Packager Shell Object" showAsIcon="1" r:id="rId3" imgW="1185840" imgH="484920" progId="Package">
                  <p:embed/>
                </p:oleObj>
              </mc:Choice>
              <mc:Fallback>
                <p:oleObj name="Packager Shell Object" showAsIcon="1" r:id="rId3" imgW="1185840" imgH="484920" progId="Package">
                  <p:embed/>
                  <p:pic>
                    <p:nvPicPr>
                      <p:cNvPr id="0" name=""/>
                      <p:cNvPicPr/>
                      <p:nvPr/>
                    </p:nvPicPr>
                    <p:blipFill>
                      <a:blip r:embed="rId4"/>
                      <a:stretch>
                        <a:fillRect/>
                      </a:stretch>
                    </p:blipFill>
                    <p:spPr>
                      <a:xfrm>
                        <a:off x="2201748" y="2296380"/>
                        <a:ext cx="5547839" cy="2265240"/>
                      </a:xfrm>
                      <a:prstGeom prst="rect">
                        <a:avLst/>
                      </a:prstGeom>
                    </p:spPr>
                  </p:pic>
                </p:oleObj>
              </mc:Fallback>
            </mc:AlternateContent>
          </a:graphicData>
        </a:graphic>
      </p:graphicFrame>
    </p:spTree>
    <p:extLst>
      <p:ext uri="{BB962C8B-B14F-4D97-AF65-F5344CB8AC3E}">
        <p14:creationId xmlns:p14="http://schemas.microsoft.com/office/powerpoint/2010/main" val="2392359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9213-52C8-C600-E28D-8E7A7B664666}"/>
              </a:ext>
            </a:extLst>
          </p:cNvPr>
          <p:cNvSpPr>
            <a:spLocks noGrp="1"/>
          </p:cNvSpPr>
          <p:nvPr>
            <p:ph type="title"/>
          </p:nvPr>
        </p:nvSpPr>
        <p:spPr/>
        <p:txBody>
          <a:bodyPr>
            <a:normAutofit/>
          </a:bodyPr>
          <a:lstStyle/>
          <a:p>
            <a:r>
              <a:rPr lang="en-US" sz="3200" dirty="0"/>
              <a:t>Part 21: Cleansing Procedure (An Overview)</a:t>
            </a:r>
            <a:br>
              <a:rPr lang="en-US" sz="3200" dirty="0"/>
            </a:br>
            <a:r>
              <a:rPr lang="en-US" sz="3200" dirty="0"/>
              <a:t>(Shown Again Later In Procedure Section)</a:t>
            </a:r>
          </a:p>
        </p:txBody>
      </p:sp>
      <p:graphicFrame>
        <p:nvGraphicFramePr>
          <p:cNvPr id="4" name="Content Placeholder 3">
            <a:extLst>
              <a:ext uri="{FF2B5EF4-FFF2-40B4-BE49-F238E27FC236}">
                <a16:creationId xmlns:a16="http://schemas.microsoft.com/office/drawing/2014/main" id="{F0347D82-23FC-9CEF-3DBA-AEC14790206E}"/>
              </a:ext>
            </a:extLst>
          </p:cNvPr>
          <p:cNvGraphicFramePr>
            <a:graphicFrameLocks noGrp="1" noChangeAspect="1"/>
          </p:cNvGraphicFramePr>
          <p:nvPr>
            <p:ph idx="1"/>
            <p:extLst>
              <p:ext uri="{D42A27DB-BD31-4B8C-83A1-F6EECF244321}">
                <p14:modId xmlns:p14="http://schemas.microsoft.com/office/powerpoint/2010/main" val="4196334902"/>
              </p:ext>
            </p:extLst>
          </p:nvPr>
        </p:nvGraphicFramePr>
        <p:xfrm>
          <a:off x="677334" y="3290888"/>
          <a:ext cx="8596312" cy="1636713"/>
        </p:xfrm>
        <a:graphic>
          <a:graphicData uri="http://schemas.openxmlformats.org/presentationml/2006/ole">
            <mc:AlternateContent xmlns:mc="http://schemas.openxmlformats.org/markup-compatibility/2006">
              <mc:Choice xmlns:v="urn:schemas-microsoft-com:vml" Requires="v">
                <p:oleObj spid="_x0000_s4152" name="Packager Shell Object" showAsIcon="1" r:id="rId3" imgW="2543040" imgH="484920" progId="Package">
                  <p:embed/>
                </p:oleObj>
              </mc:Choice>
              <mc:Fallback>
                <p:oleObj name="Packager Shell Object" showAsIcon="1" r:id="rId3" imgW="2543040" imgH="484920" progId="Package">
                  <p:embed/>
                  <p:pic>
                    <p:nvPicPr>
                      <p:cNvPr id="0" name=""/>
                      <p:cNvPicPr/>
                      <p:nvPr/>
                    </p:nvPicPr>
                    <p:blipFill>
                      <a:blip r:embed="rId4"/>
                      <a:stretch>
                        <a:fillRect/>
                      </a:stretch>
                    </p:blipFill>
                    <p:spPr>
                      <a:xfrm>
                        <a:off x="677334" y="3290888"/>
                        <a:ext cx="8596312" cy="1636713"/>
                      </a:xfrm>
                      <a:prstGeom prst="rect">
                        <a:avLst/>
                      </a:prstGeom>
                    </p:spPr>
                  </p:pic>
                </p:oleObj>
              </mc:Fallback>
            </mc:AlternateContent>
          </a:graphicData>
        </a:graphic>
      </p:graphicFrame>
    </p:spTree>
    <p:extLst>
      <p:ext uri="{BB962C8B-B14F-4D97-AF65-F5344CB8AC3E}">
        <p14:creationId xmlns:p14="http://schemas.microsoft.com/office/powerpoint/2010/main" val="941017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D9CB5-BA70-9879-0129-5A7650E841BF}"/>
              </a:ext>
            </a:extLst>
          </p:cNvPr>
          <p:cNvSpPr>
            <a:spLocks noGrp="1"/>
          </p:cNvSpPr>
          <p:nvPr>
            <p:ph type="title"/>
          </p:nvPr>
        </p:nvSpPr>
        <p:spPr/>
        <p:txBody>
          <a:bodyPr/>
          <a:lstStyle/>
          <a:p>
            <a:r>
              <a:rPr lang="en-US" dirty="0"/>
              <a:t>Part 22: </a:t>
            </a:r>
            <a:r>
              <a:rPr lang="en-US" dirty="0" err="1"/>
              <a:t>Fileupload</a:t>
            </a:r>
            <a:r>
              <a:rPr lang="en-US" dirty="0"/>
              <a:t> Output (not Cleaned)</a:t>
            </a:r>
          </a:p>
        </p:txBody>
      </p:sp>
      <p:pic>
        <p:nvPicPr>
          <p:cNvPr id="5" name="Content Placeholder 4">
            <a:extLst>
              <a:ext uri="{FF2B5EF4-FFF2-40B4-BE49-F238E27FC236}">
                <a16:creationId xmlns:a16="http://schemas.microsoft.com/office/drawing/2014/main" id="{F867166F-5D02-9747-68A7-B577BD4A7881}"/>
              </a:ext>
            </a:extLst>
          </p:cNvPr>
          <p:cNvPicPr>
            <a:picLocks noGrp="1" noChangeAspect="1"/>
          </p:cNvPicPr>
          <p:nvPr>
            <p:ph idx="1"/>
          </p:nvPr>
        </p:nvPicPr>
        <p:blipFill>
          <a:blip r:embed="rId2"/>
          <a:stretch>
            <a:fillRect/>
          </a:stretch>
        </p:blipFill>
        <p:spPr>
          <a:xfrm>
            <a:off x="309288" y="2305454"/>
            <a:ext cx="11573423" cy="3112851"/>
          </a:xfrm>
        </p:spPr>
      </p:pic>
    </p:spTree>
    <p:extLst>
      <p:ext uri="{BB962C8B-B14F-4D97-AF65-F5344CB8AC3E}">
        <p14:creationId xmlns:p14="http://schemas.microsoft.com/office/powerpoint/2010/main" val="3124296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AA58-1CCE-D999-0C22-EF63D2D3F6EE}"/>
              </a:ext>
            </a:extLst>
          </p:cNvPr>
          <p:cNvSpPr>
            <a:spLocks noGrp="1"/>
          </p:cNvSpPr>
          <p:nvPr>
            <p:ph type="title"/>
          </p:nvPr>
        </p:nvSpPr>
        <p:spPr/>
        <p:txBody>
          <a:bodyPr/>
          <a:lstStyle/>
          <a:p>
            <a:r>
              <a:rPr lang="en-US" dirty="0"/>
              <a:t>Part 23: </a:t>
            </a:r>
            <a:r>
              <a:rPr lang="en-US" dirty="0" err="1"/>
              <a:t>Fileupload</a:t>
            </a:r>
            <a:r>
              <a:rPr lang="en-US" dirty="0"/>
              <a:t> Output (Cleaned)</a:t>
            </a:r>
          </a:p>
        </p:txBody>
      </p:sp>
      <p:pic>
        <p:nvPicPr>
          <p:cNvPr id="5" name="Content Placeholder 4">
            <a:extLst>
              <a:ext uri="{FF2B5EF4-FFF2-40B4-BE49-F238E27FC236}">
                <a16:creationId xmlns:a16="http://schemas.microsoft.com/office/drawing/2014/main" id="{CFB50B83-93A7-23CE-1A2F-7EEC77026B68}"/>
              </a:ext>
            </a:extLst>
          </p:cNvPr>
          <p:cNvPicPr>
            <a:picLocks noGrp="1" noChangeAspect="1"/>
          </p:cNvPicPr>
          <p:nvPr>
            <p:ph idx="1"/>
          </p:nvPr>
        </p:nvPicPr>
        <p:blipFill rotWithShape="1">
          <a:blip r:embed="rId2"/>
          <a:srcRect t="6312"/>
          <a:stretch/>
        </p:blipFill>
        <p:spPr>
          <a:xfrm>
            <a:off x="295884" y="2415162"/>
            <a:ext cx="11600231" cy="3083667"/>
          </a:xfrm>
        </p:spPr>
      </p:pic>
    </p:spTree>
    <p:extLst>
      <p:ext uri="{BB962C8B-B14F-4D97-AF65-F5344CB8AC3E}">
        <p14:creationId xmlns:p14="http://schemas.microsoft.com/office/powerpoint/2010/main" val="9698449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8A94BC-4EE1-4941-A6DA-0D44A59A4070}"/>
              </a:ext>
            </a:extLst>
          </p:cNvPr>
          <p:cNvSpPr>
            <a:spLocks noGrp="1"/>
          </p:cNvSpPr>
          <p:nvPr>
            <p:ph type="title"/>
          </p:nvPr>
        </p:nvSpPr>
        <p:spPr/>
        <p:txBody>
          <a:bodyPr/>
          <a:lstStyle/>
          <a:p>
            <a:r>
              <a:rPr lang="en-US" dirty="0"/>
              <a:t>UDTs (User Defined Data Types)</a:t>
            </a:r>
          </a:p>
        </p:txBody>
      </p:sp>
      <p:sp>
        <p:nvSpPr>
          <p:cNvPr id="6" name="Text Placeholder 5">
            <a:extLst>
              <a:ext uri="{FF2B5EF4-FFF2-40B4-BE49-F238E27FC236}">
                <a16:creationId xmlns:a16="http://schemas.microsoft.com/office/drawing/2014/main" id="{C4ECABEC-19CE-4162-B12B-82451E6A6329}"/>
              </a:ext>
            </a:extLst>
          </p:cNvPr>
          <p:cNvSpPr>
            <a:spLocks noGrp="1"/>
          </p:cNvSpPr>
          <p:nvPr>
            <p:ph type="body" idx="1"/>
          </p:nvPr>
        </p:nvSpPr>
        <p:spPr>
          <a:xfrm>
            <a:off x="677336" y="4527447"/>
            <a:ext cx="9225422" cy="1211871"/>
          </a:xfrm>
        </p:spPr>
        <p:txBody>
          <a:bodyPr>
            <a:normAutofit fontScale="85000" lnSpcReduction="20000"/>
          </a:bodyPr>
          <a:lstStyle/>
          <a:p>
            <a:r>
              <a:rPr lang="en-US" dirty="0"/>
              <a:t>Layout of this Section:</a:t>
            </a:r>
          </a:p>
          <a:p>
            <a:pPr marL="457200" indent="-457200">
              <a:buAutoNum type="arabicParenR"/>
            </a:pPr>
            <a:r>
              <a:rPr lang="en-US" dirty="0"/>
              <a:t>Show UDT Hierarchies</a:t>
            </a:r>
          </a:p>
          <a:p>
            <a:pPr marL="457200" indent="-457200">
              <a:buFont typeface="Wingdings 3" charset="2"/>
              <a:buAutoNum type="arabicParenR"/>
            </a:pPr>
            <a:r>
              <a:rPr lang="en-US" dirty="0"/>
              <a:t>Break down each UDT (frequency, reason made/for data type, and when in project it was decided)</a:t>
            </a:r>
          </a:p>
          <a:p>
            <a:pPr marL="457200" indent="-457200">
              <a:buAutoNum type="arabicParenR"/>
            </a:pPr>
            <a:endParaRPr lang="en-US" dirty="0"/>
          </a:p>
        </p:txBody>
      </p:sp>
    </p:spTree>
    <p:extLst>
      <p:ext uri="{BB962C8B-B14F-4D97-AF65-F5344CB8AC3E}">
        <p14:creationId xmlns:p14="http://schemas.microsoft.com/office/powerpoint/2010/main" val="1450400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6AE9CD-0244-4435-A7F6-6A367BBAF2E3}"/>
              </a:ext>
            </a:extLst>
          </p:cNvPr>
          <p:cNvSpPr>
            <a:spLocks noGrp="1"/>
          </p:cNvSpPr>
          <p:nvPr>
            <p:ph type="title"/>
          </p:nvPr>
        </p:nvSpPr>
        <p:spPr/>
        <p:txBody>
          <a:bodyPr/>
          <a:lstStyle/>
          <a:p>
            <a:r>
              <a:rPr lang="en-US" dirty="0"/>
              <a:t>UDT Hierarchy Part 1</a:t>
            </a:r>
          </a:p>
        </p:txBody>
      </p:sp>
      <p:sp>
        <p:nvSpPr>
          <p:cNvPr id="6" name="Content Placeholder 5">
            <a:extLst>
              <a:ext uri="{FF2B5EF4-FFF2-40B4-BE49-F238E27FC236}">
                <a16:creationId xmlns:a16="http://schemas.microsoft.com/office/drawing/2014/main" id="{A5421C5A-A44B-4103-A944-633C3F9140D8}"/>
              </a:ext>
            </a:extLst>
          </p:cNvPr>
          <p:cNvSpPr>
            <a:spLocks noGrp="1"/>
          </p:cNvSpPr>
          <p:nvPr>
            <p:ph idx="1"/>
          </p:nvPr>
        </p:nvSpPr>
        <p:spPr>
          <a:xfrm>
            <a:off x="564204" y="1468908"/>
            <a:ext cx="4929387" cy="2577829"/>
          </a:xfrm>
        </p:spPr>
        <p:txBody>
          <a:bodyPr>
            <a:normAutofit/>
          </a:bodyPr>
          <a:lstStyle/>
          <a:p>
            <a:r>
              <a:rPr lang="en-US" dirty="0"/>
              <a:t>Numeric (Domain)</a:t>
            </a:r>
          </a:p>
          <a:p>
            <a:pPr lvl="1"/>
            <a:r>
              <a:rPr lang="en-US" dirty="0" err="1"/>
              <a:t>RowCount</a:t>
            </a:r>
            <a:r>
              <a:rPr lang="en-US" dirty="0"/>
              <a:t> (based on int)</a:t>
            </a:r>
          </a:p>
          <a:p>
            <a:pPr lvl="1"/>
            <a:r>
              <a:rPr lang="en-US" dirty="0" err="1"/>
              <a:t>KeyNumeric</a:t>
            </a:r>
            <a:r>
              <a:rPr lang="en-US" dirty="0"/>
              <a:t> (Subdomain)</a:t>
            </a:r>
          </a:p>
          <a:p>
            <a:pPr lvl="2"/>
            <a:r>
              <a:rPr lang="en-US" dirty="0" err="1"/>
              <a:t>SurrogateKeyInt</a:t>
            </a:r>
            <a:r>
              <a:rPr lang="en-US" dirty="0"/>
              <a:t> (based on int)</a:t>
            </a:r>
          </a:p>
          <a:p>
            <a:pPr lvl="1"/>
            <a:r>
              <a:rPr lang="en-US" dirty="0" err="1"/>
              <a:t>ClassNumeric</a:t>
            </a:r>
            <a:r>
              <a:rPr lang="en-US" dirty="0"/>
              <a:t> (Subdomain)</a:t>
            </a:r>
          </a:p>
          <a:p>
            <a:pPr lvl="2"/>
            <a:r>
              <a:rPr lang="en-US" dirty="0" err="1"/>
              <a:t>ClassStatistic</a:t>
            </a:r>
            <a:r>
              <a:rPr lang="en-US" dirty="0"/>
              <a:t> (based on </a:t>
            </a:r>
            <a:r>
              <a:rPr lang="en-US" dirty="0" err="1"/>
              <a:t>smallint</a:t>
            </a:r>
            <a:r>
              <a:rPr lang="en-US" dirty="0"/>
              <a:t>)</a:t>
            </a:r>
          </a:p>
          <a:p>
            <a:pPr lvl="2"/>
            <a:r>
              <a:rPr lang="en-US" dirty="0" err="1"/>
              <a:t>ClassStatisticDecimal</a:t>
            </a:r>
            <a:r>
              <a:rPr lang="en-US" dirty="0"/>
              <a:t> (based on decimal(5,2)</a:t>
            </a:r>
          </a:p>
        </p:txBody>
      </p:sp>
      <p:sp>
        <p:nvSpPr>
          <p:cNvPr id="9" name="Content Placeholder 5">
            <a:extLst>
              <a:ext uri="{FF2B5EF4-FFF2-40B4-BE49-F238E27FC236}">
                <a16:creationId xmlns:a16="http://schemas.microsoft.com/office/drawing/2014/main" id="{8B02AD1D-3C2B-4C85-BCD8-C9A584F1C8E1}"/>
              </a:ext>
            </a:extLst>
          </p:cNvPr>
          <p:cNvSpPr txBox="1">
            <a:spLocks/>
          </p:cNvSpPr>
          <p:nvPr/>
        </p:nvSpPr>
        <p:spPr>
          <a:xfrm>
            <a:off x="856056" y="4100177"/>
            <a:ext cx="4816257" cy="25778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
        <p:nvSpPr>
          <p:cNvPr id="16" name="Content Placeholder 5">
            <a:extLst>
              <a:ext uri="{FF2B5EF4-FFF2-40B4-BE49-F238E27FC236}">
                <a16:creationId xmlns:a16="http://schemas.microsoft.com/office/drawing/2014/main" id="{F853077A-D308-4CFF-882E-C28DB95D68B8}"/>
              </a:ext>
            </a:extLst>
          </p:cNvPr>
          <p:cNvSpPr txBox="1">
            <a:spLocks/>
          </p:cNvSpPr>
          <p:nvPr/>
        </p:nvSpPr>
        <p:spPr>
          <a:xfrm>
            <a:off x="677334" y="4732475"/>
            <a:ext cx="6028650" cy="11041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err="1"/>
              <a:t>DateTime</a:t>
            </a:r>
            <a:r>
              <a:rPr lang="en-US" dirty="0"/>
              <a:t> (Domain)</a:t>
            </a:r>
          </a:p>
          <a:p>
            <a:pPr lvl="1"/>
            <a:r>
              <a:rPr lang="en-US" dirty="0"/>
              <a:t>DateYYYYMMDD-HH:MM:SS-7Prec (Based on DateTime2(7))</a:t>
            </a:r>
          </a:p>
        </p:txBody>
      </p:sp>
      <p:pic>
        <p:nvPicPr>
          <p:cNvPr id="3" name="Picture 2">
            <a:extLst>
              <a:ext uri="{FF2B5EF4-FFF2-40B4-BE49-F238E27FC236}">
                <a16:creationId xmlns:a16="http://schemas.microsoft.com/office/drawing/2014/main" id="{4352A03A-FF1D-7737-8663-9804C9AB4A52}"/>
              </a:ext>
            </a:extLst>
          </p:cNvPr>
          <p:cNvPicPr>
            <a:picLocks noChangeAspect="1"/>
          </p:cNvPicPr>
          <p:nvPr/>
        </p:nvPicPr>
        <p:blipFill>
          <a:blip r:embed="rId2"/>
          <a:stretch>
            <a:fillRect/>
          </a:stretch>
        </p:blipFill>
        <p:spPr>
          <a:xfrm>
            <a:off x="6096000" y="1270000"/>
            <a:ext cx="5293892" cy="2776737"/>
          </a:xfrm>
          <a:prstGeom prst="rect">
            <a:avLst/>
          </a:prstGeom>
        </p:spPr>
      </p:pic>
      <p:pic>
        <p:nvPicPr>
          <p:cNvPr id="7" name="Picture 6">
            <a:extLst>
              <a:ext uri="{FF2B5EF4-FFF2-40B4-BE49-F238E27FC236}">
                <a16:creationId xmlns:a16="http://schemas.microsoft.com/office/drawing/2014/main" id="{E7F4B3EB-408E-FE24-34B9-1F48A44482D5}"/>
              </a:ext>
            </a:extLst>
          </p:cNvPr>
          <p:cNvPicPr>
            <a:picLocks noChangeAspect="1"/>
          </p:cNvPicPr>
          <p:nvPr/>
        </p:nvPicPr>
        <p:blipFill>
          <a:blip r:embed="rId3"/>
          <a:stretch>
            <a:fillRect/>
          </a:stretch>
        </p:blipFill>
        <p:spPr>
          <a:xfrm>
            <a:off x="6096000" y="4732475"/>
            <a:ext cx="5121084" cy="784928"/>
          </a:xfrm>
          <a:prstGeom prst="rect">
            <a:avLst/>
          </a:prstGeom>
        </p:spPr>
      </p:pic>
    </p:spTree>
    <p:extLst>
      <p:ext uri="{BB962C8B-B14F-4D97-AF65-F5344CB8AC3E}">
        <p14:creationId xmlns:p14="http://schemas.microsoft.com/office/powerpoint/2010/main" val="2400320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CF1C-EED1-4C5E-A4C9-B722F85A88B7}"/>
              </a:ext>
            </a:extLst>
          </p:cNvPr>
          <p:cNvSpPr>
            <a:spLocks noGrp="1"/>
          </p:cNvSpPr>
          <p:nvPr>
            <p:ph type="title"/>
          </p:nvPr>
        </p:nvSpPr>
        <p:spPr/>
        <p:txBody>
          <a:bodyPr/>
          <a:lstStyle/>
          <a:p>
            <a:r>
              <a:rPr lang="en-US" dirty="0"/>
              <a:t>UDT Hierarchy Part 2</a:t>
            </a:r>
          </a:p>
        </p:txBody>
      </p:sp>
      <p:sp>
        <p:nvSpPr>
          <p:cNvPr id="3" name="Content Placeholder 2">
            <a:extLst>
              <a:ext uri="{FF2B5EF4-FFF2-40B4-BE49-F238E27FC236}">
                <a16:creationId xmlns:a16="http://schemas.microsoft.com/office/drawing/2014/main" id="{9197AEA3-CB8E-43C2-98E5-0B0F3303A720}"/>
              </a:ext>
            </a:extLst>
          </p:cNvPr>
          <p:cNvSpPr>
            <a:spLocks noGrp="1"/>
          </p:cNvSpPr>
          <p:nvPr>
            <p:ph idx="1"/>
          </p:nvPr>
        </p:nvSpPr>
        <p:spPr>
          <a:xfrm>
            <a:off x="677334" y="1303506"/>
            <a:ext cx="5418666" cy="5457217"/>
          </a:xfrm>
        </p:spPr>
        <p:txBody>
          <a:bodyPr>
            <a:normAutofit fontScale="92500" lnSpcReduction="10000"/>
          </a:bodyPr>
          <a:lstStyle/>
          <a:p>
            <a:r>
              <a:rPr lang="en-US" sz="1600" dirty="0"/>
              <a:t>String (Domain)</a:t>
            </a:r>
          </a:p>
          <a:p>
            <a:pPr lvl="1"/>
            <a:r>
              <a:rPr lang="en-US" sz="1400" dirty="0" err="1"/>
              <a:t>WorkFlowDescription</a:t>
            </a:r>
            <a:r>
              <a:rPr lang="en-US" sz="1400" dirty="0"/>
              <a:t> (based on </a:t>
            </a:r>
            <a:r>
              <a:rPr lang="en-US" sz="1400" dirty="0" err="1"/>
              <a:t>nvarchar</a:t>
            </a:r>
            <a:r>
              <a:rPr lang="en-US" sz="1400" dirty="0"/>
              <a:t>(500))</a:t>
            </a:r>
          </a:p>
          <a:p>
            <a:pPr lvl="1"/>
            <a:r>
              <a:rPr lang="en-US" sz="1400" dirty="0" err="1"/>
              <a:t>ProjectDescription</a:t>
            </a:r>
            <a:r>
              <a:rPr lang="en-US" sz="1400" dirty="0"/>
              <a:t> (based on </a:t>
            </a:r>
            <a:r>
              <a:rPr lang="en-US" sz="1400" dirty="0" err="1"/>
              <a:t>nvarchar</a:t>
            </a:r>
            <a:r>
              <a:rPr lang="en-US" sz="1400" dirty="0"/>
              <a:t>(100))</a:t>
            </a:r>
          </a:p>
          <a:p>
            <a:pPr lvl="1"/>
            <a:r>
              <a:rPr lang="en-US" sz="1400" dirty="0" err="1"/>
              <a:t>AbbreviationString</a:t>
            </a:r>
            <a:r>
              <a:rPr lang="en-US" sz="1400" dirty="0"/>
              <a:t> (based on </a:t>
            </a:r>
            <a:r>
              <a:rPr lang="en-US" sz="1400" dirty="0" err="1"/>
              <a:t>nvarchar</a:t>
            </a:r>
            <a:r>
              <a:rPr lang="en-US" sz="1400" dirty="0"/>
              <a:t>(4))</a:t>
            </a:r>
          </a:p>
          <a:p>
            <a:pPr lvl="1"/>
            <a:r>
              <a:rPr lang="en-US" sz="1400" dirty="0"/>
              <a:t>ClassTimeNchar5 (based on </a:t>
            </a:r>
            <a:r>
              <a:rPr lang="en-US" sz="1400" dirty="0" err="1"/>
              <a:t>nchar</a:t>
            </a:r>
            <a:r>
              <a:rPr lang="en-US" sz="1400" dirty="0"/>
              <a:t>(5))</a:t>
            </a:r>
          </a:p>
          <a:p>
            <a:pPr lvl="1"/>
            <a:r>
              <a:rPr lang="en-US" sz="1400" dirty="0" err="1"/>
              <a:t>PersonName</a:t>
            </a:r>
            <a:r>
              <a:rPr lang="en-US" sz="1400" dirty="0"/>
              <a:t> (Based on </a:t>
            </a:r>
            <a:r>
              <a:rPr lang="en-US" sz="1400" dirty="0" err="1"/>
              <a:t>nvarchar</a:t>
            </a:r>
            <a:r>
              <a:rPr lang="en-US" sz="1400" dirty="0"/>
              <a:t>(50))</a:t>
            </a:r>
          </a:p>
          <a:p>
            <a:pPr lvl="1"/>
            <a:r>
              <a:rPr lang="en-US" sz="1400" dirty="0" err="1"/>
              <a:t>DayName</a:t>
            </a:r>
            <a:r>
              <a:rPr lang="en-US" sz="1400" dirty="0"/>
              <a:t> (Based on </a:t>
            </a:r>
            <a:r>
              <a:rPr lang="en-US" sz="1400" dirty="0" err="1"/>
              <a:t>nvarchar</a:t>
            </a:r>
            <a:r>
              <a:rPr lang="en-US" sz="1400" dirty="0"/>
              <a:t>(16))</a:t>
            </a:r>
          </a:p>
          <a:p>
            <a:pPr lvl="1"/>
            <a:r>
              <a:rPr lang="en-US" sz="1400" dirty="0" err="1"/>
              <a:t>ClassString</a:t>
            </a:r>
            <a:r>
              <a:rPr lang="en-US" sz="1400" dirty="0"/>
              <a:t> (Subdomain)</a:t>
            </a:r>
          </a:p>
          <a:p>
            <a:pPr lvl="2"/>
            <a:r>
              <a:rPr lang="en-US" sz="1200" dirty="0" err="1"/>
              <a:t>CourseName</a:t>
            </a:r>
            <a:r>
              <a:rPr lang="en-US" sz="1200" dirty="0"/>
              <a:t> (Based on </a:t>
            </a:r>
            <a:r>
              <a:rPr lang="en-US" sz="1200" dirty="0" err="1"/>
              <a:t>nvarchar</a:t>
            </a:r>
            <a:r>
              <a:rPr lang="en-US" sz="1200" dirty="0"/>
              <a:t>(14))</a:t>
            </a:r>
          </a:p>
          <a:p>
            <a:pPr lvl="2"/>
            <a:r>
              <a:rPr lang="en-US" sz="1200" dirty="0" err="1"/>
              <a:t>DepartmentName</a:t>
            </a:r>
            <a:r>
              <a:rPr lang="en-US" sz="1200" dirty="0"/>
              <a:t> (Based on </a:t>
            </a:r>
            <a:r>
              <a:rPr lang="en-US" sz="1200" dirty="0" err="1"/>
              <a:t>nvarchar</a:t>
            </a:r>
            <a:r>
              <a:rPr lang="en-US" sz="1200" dirty="0"/>
              <a:t>(6))</a:t>
            </a:r>
          </a:p>
          <a:p>
            <a:pPr lvl="2"/>
            <a:r>
              <a:rPr lang="en-US" sz="1200" dirty="0" err="1"/>
              <a:t>CourseDescriptionString</a:t>
            </a:r>
            <a:r>
              <a:rPr lang="en-US" sz="1200" dirty="0"/>
              <a:t> (Based on </a:t>
            </a:r>
            <a:r>
              <a:rPr lang="en-US" sz="1200" dirty="0" err="1"/>
              <a:t>nvarchar</a:t>
            </a:r>
            <a:r>
              <a:rPr lang="en-US" sz="1200" dirty="0"/>
              <a:t>(40))</a:t>
            </a:r>
          </a:p>
          <a:p>
            <a:pPr lvl="2"/>
            <a:r>
              <a:rPr lang="en-US" sz="1200" dirty="0" err="1"/>
              <a:t>EncodingString</a:t>
            </a:r>
            <a:r>
              <a:rPr lang="en-US" sz="1200" dirty="0"/>
              <a:t> (based on </a:t>
            </a:r>
            <a:r>
              <a:rPr lang="en-US" sz="1200" dirty="0" err="1"/>
              <a:t>nvarchar</a:t>
            </a:r>
            <a:r>
              <a:rPr lang="en-US" sz="1200" dirty="0"/>
              <a:t>(5))</a:t>
            </a:r>
          </a:p>
          <a:p>
            <a:pPr lvl="2"/>
            <a:r>
              <a:rPr lang="en-US" sz="1200" dirty="0" err="1"/>
              <a:t>SemesterString</a:t>
            </a:r>
            <a:r>
              <a:rPr lang="en-US" sz="1200" dirty="0"/>
              <a:t> (based on </a:t>
            </a:r>
            <a:r>
              <a:rPr lang="en-US" sz="1200" dirty="0" err="1"/>
              <a:t>nchar</a:t>
            </a:r>
            <a:r>
              <a:rPr lang="en-US" sz="1200" dirty="0"/>
              <a:t>(16))</a:t>
            </a:r>
          </a:p>
          <a:p>
            <a:pPr lvl="2"/>
            <a:r>
              <a:rPr lang="en-US" sz="1200" dirty="0" err="1"/>
              <a:t>ClassTimeInterval</a:t>
            </a:r>
            <a:r>
              <a:rPr lang="en-US" sz="1200" dirty="0"/>
              <a:t> (based on </a:t>
            </a:r>
            <a:r>
              <a:rPr lang="en-US" sz="1200" dirty="0" err="1"/>
              <a:t>nvarchar</a:t>
            </a:r>
            <a:r>
              <a:rPr lang="en-US" sz="1200" dirty="0"/>
              <a:t>(20))</a:t>
            </a:r>
          </a:p>
          <a:p>
            <a:pPr lvl="2"/>
            <a:r>
              <a:rPr lang="en-US" sz="1200" dirty="0" err="1"/>
              <a:t>ModeType</a:t>
            </a:r>
            <a:r>
              <a:rPr lang="en-US" sz="1200" dirty="0"/>
              <a:t> (Based on </a:t>
            </a:r>
            <a:r>
              <a:rPr lang="en-US" sz="1200" dirty="0" err="1"/>
              <a:t>nvarchar</a:t>
            </a:r>
            <a:r>
              <a:rPr lang="en-US" sz="1200" dirty="0"/>
              <a:t>(12))</a:t>
            </a:r>
          </a:p>
          <a:p>
            <a:pPr lvl="1"/>
            <a:r>
              <a:rPr lang="en-US" sz="1400" dirty="0" err="1"/>
              <a:t>LocationString</a:t>
            </a:r>
            <a:r>
              <a:rPr lang="en-US" sz="1400" dirty="0"/>
              <a:t> (Subdomain)</a:t>
            </a:r>
          </a:p>
          <a:p>
            <a:pPr lvl="2"/>
            <a:r>
              <a:rPr lang="en-US" sz="1200" dirty="0" err="1"/>
              <a:t>RoomString</a:t>
            </a:r>
            <a:r>
              <a:rPr lang="en-US" sz="1200" dirty="0"/>
              <a:t> (Based on </a:t>
            </a:r>
            <a:r>
              <a:rPr lang="en-US" sz="1200" dirty="0" err="1"/>
              <a:t>nvarchar</a:t>
            </a:r>
            <a:r>
              <a:rPr lang="en-US" sz="1200" dirty="0"/>
              <a:t>(9))</a:t>
            </a:r>
          </a:p>
          <a:p>
            <a:pPr lvl="2"/>
            <a:r>
              <a:rPr lang="en-US" sz="1200" dirty="0" err="1"/>
              <a:t>BuildingName</a:t>
            </a:r>
            <a:r>
              <a:rPr lang="en-US" sz="1200" dirty="0"/>
              <a:t> (Based on </a:t>
            </a:r>
            <a:r>
              <a:rPr lang="en-US" sz="1200" dirty="0" err="1"/>
              <a:t>nvarchar</a:t>
            </a:r>
            <a:r>
              <a:rPr lang="en-US" sz="1200" dirty="0"/>
              <a:t>(25))</a:t>
            </a:r>
            <a:endParaRPr lang="en-US" sz="800" dirty="0"/>
          </a:p>
        </p:txBody>
      </p:sp>
      <p:pic>
        <p:nvPicPr>
          <p:cNvPr id="6" name="Picture 5">
            <a:extLst>
              <a:ext uri="{FF2B5EF4-FFF2-40B4-BE49-F238E27FC236}">
                <a16:creationId xmlns:a16="http://schemas.microsoft.com/office/drawing/2014/main" id="{225987FC-F65D-02AC-D85B-4880B3E1125A}"/>
              </a:ext>
            </a:extLst>
          </p:cNvPr>
          <p:cNvPicPr>
            <a:picLocks noChangeAspect="1"/>
          </p:cNvPicPr>
          <p:nvPr/>
        </p:nvPicPr>
        <p:blipFill>
          <a:blip r:embed="rId2"/>
          <a:stretch>
            <a:fillRect/>
          </a:stretch>
        </p:blipFill>
        <p:spPr>
          <a:xfrm>
            <a:off x="6096000" y="1735199"/>
            <a:ext cx="5429071" cy="4593829"/>
          </a:xfrm>
          <a:prstGeom prst="rect">
            <a:avLst/>
          </a:prstGeom>
        </p:spPr>
      </p:pic>
    </p:spTree>
    <p:extLst>
      <p:ext uri="{BB962C8B-B14F-4D97-AF65-F5344CB8AC3E}">
        <p14:creationId xmlns:p14="http://schemas.microsoft.com/office/powerpoint/2010/main" val="3692761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8193-C7D7-4002-8A5B-3CDA6CABE453}"/>
              </a:ext>
            </a:extLst>
          </p:cNvPr>
          <p:cNvSpPr>
            <a:spLocks noGrp="1"/>
          </p:cNvSpPr>
          <p:nvPr>
            <p:ph type="title"/>
          </p:nvPr>
        </p:nvSpPr>
        <p:spPr/>
        <p:txBody>
          <a:bodyPr/>
          <a:lstStyle/>
          <a:p>
            <a:r>
              <a:rPr lang="en-US" dirty="0"/>
              <a:t>UDT Frequency Table</a:t>
            </a:r>
          </a:p>
        </p:txBody>
      </p:sp>
      <p:pic>
        <p:nvPicPr>
          <p:cNvPr id="6" name="Content Placeholder 5">
            <a:extLst>
              <a:ext uri="{FF2B5EF4-FFF2-40B4-BE49-F238E27FC236}">
                <a16:creationId xmlns:a16="http://schemas.microsoft.com/office/drawing/2014/main" id="{7AA6FA91-6962-9EA1-CF2B-DF67483C68BC}"/>
              </a:ext>
            </a:extLst>
          </p:cNvPr>
          <p:cNvPicPr>
            <a:picLocks noGrp="1" noChangeAspect="1"/>
          </p:cNvPicPr>
          <p:nvPr>
            <p:ph idx="1"/>
          </p:nvPr>
        </p:nvPicPr>
        <p:blipFill>
          <a:blip r:embed="rId2"/>
          <a:stretch>
            <a:fillRect/>
          </a:stretch>
        </p:blipFill>
        <p:spPr>
          <a:xfrm>
            <a:off x="357121" y="2862135"/>
            <a:ext cx="5738879" cy="1133730"/>
          </a:xfrm>
        </p:spPr>
      </p:pic>
      <p:pic>
        <p:nvPicPr>
          <p:cNvPr id="8" name="Picture 7">
            <a:extLst>
              <a:ext uri="{FF2B5EF4-FFF2-40B4-BE49-F238E27FC236}">
                <a16:creationId xmlns:a16="http://schemas.microsoft.com/office/drawing/2014/main" id="{BA50AD78-A48E-4DE5-2A97-E5D11815025A}"/>
              </a:ext>
            </a:extLst>
          </p:cNvPr>
          <p:cNvPicPr>
            <a:picLocks noChangeAspect="1"/>
          </p:cNvPicPr>
          <p:nvPr/>
        </p:nvPicPr>
        <p:blipFill>
          <a:blip r:embed="rId3"/>
          <a:stretch>
            <a:fillRect/>
          </a:stretch>
        </p:blipFill>
        <p:spPr>
          <a:xfrm>
            <a:off x="6222444" y="876247"/>
            <a:ext cx="5612435" cy="5105505"/>
          </a:xfrm>
          <a:prstGeom prst="rect">
            <a:avLst/>
          </a:prstGeom>
        </p:spPr>
      </p:pic>
    </p:spTree>
    <p:extLst>
      <p:ext uri="{BB962C8B-B14F-4D97-AF65-F5344CB8AC3E}">
        <p14:creationId xmlns:p14="http://schemas.microsoft.com/office/powerpoint/2010/main" val="680144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fontScale="90000"/>
          </a:bodyPr>
          <a:lstStyle/>
          <a:p>
            <a:r>
              <a:rPr lang="en-US" dirty="0"/>
              <a:t>UDT Breakdown Part 1</a:t>
            </a:r>
            <a:br>
              <a:rPr lang="en-US" dirty="0"/>
            </a:br>
            <a:r>
              <a:rPr lang="en-US" sz="3100" dirty="0"/>
              <a:t>(The following UDTs were decided during planning)</a:t>
            </a:r>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3217037838"/>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sdKeyNumeric.SurrogateKeyInt</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32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INT</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generic type for surrogate keys. Integer as there could theoretically be many rows.</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4214104392"/>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a:t>dDateTime.DateYYYYMMDD-HH:MM:SS-7Prec</a:t>
                      </a:r>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29</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DATETIME2(7)</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generic type for tracking time. Datetime2(7) for tracking precision in cases you would require finding time differences.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798114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8D0BE-4B84-E316-93E6-36273D680BB8}"/>
              </a:ext>
            </a:extLst>
          </p:cNvPr>
          <p:cNvSpPr>
            <a:spLocks noGrp="1"/>
          </p:cNvSpPr>
          <p:nvPr>
            <p:ph type="title"/>
          </p:nvPr>
        </p:nvSpPr>
        <p:spPr/>
        <p:txBody>
          <a:bodyPr/>
          <a:lstStyle/>
          <a:p>
            <a:r>
              <a:rPr lang="en-US" dirty="0"/>
              <a:t>Step 3: Review the plan</a:t>
            </a:r>
          </a:p>
        </p:txBody>
      </p:sp>
      <p:sp>
        <p:nvSpPr>
          <p:cNvPr id="3" name="Content Placeholder 2">
            <a:extLst>
              <a:ext uri="{FF2B5EF4-FFF2-40B4-BE49-F238E27FC236}">
                <a16:creationId xmlns:a16="http://schemas.microsoft.com/office/drawing/2014/main" id="{5F033048-B69F-DBBA-4C1B-71CE2386A583}"/>
              </a:ext>
            </a:extLst>
          </p:cNvPr>
          <p:cNvSpPr>
            <a:spLocks noGrp="1"/>
          </p:cNvSpPr>
          <p:nvPr>
            <p:ph idx="1"/>
          </p:nvPr>
        </p:nvSpPr>
        <p:spPr>
          <a:xfrm>
            <a:off x="372684" y="3001507"/>
            <a:ext cx="9205968" cy="854985"/>
          </a:xfrm>
        </p:spPr>
        <p:txBody>
          <a:bodyPr/>
          <a:lstStyle/>
          <a:p>
            <a:r>
              <a:rPr lang="en-US" dirty="0"/>
              <a:t>No one had any feedback, so the plan remained unchanged from the previous slide.</a:t>
            </a:r>
          </a:p>
        </p:txBody>
      </p:sp>
    </p:spTree>
    <p:extLst>
      <p:ext uri="{BB962C8B-B14F-4D97-AF65-F5344CB8AC3E}">
        <p14:creationId xmlns:p14="http://schemas.microsoft.com/office/powerpoint/2010/main" val="2885094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2</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1701752521"/>
              </p:ext>
            </p:extLst>
          </p:nvPr>
        </p:nvGraphicFramePr>
        <p:xfrm>
          <a:off x="910797" y="1473178"/>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dString.PersonName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6</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NVARCHAR(50)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generic type for name-related fields. </a:t>
                      </a:r>
                      <a:r>
                        <a:rPr lang="en-US" dirty="0" err="1"/>
                        <a:t>Nvarchar</a:t>
                      </a:r>
                      <a:r>
                        <a:rPr lang="en-US" dirty="0"/>
                        <a:t>(50) as longest name in database is ~30 characters, so 50 characters give a lot of extra leeway.</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158596882"/>
              </p:ext>
            </p:extLst>
          </p:nvPr>
        </p:nvGraphicFramePr>
        <p:xfrm>
          <a:off x="910797" y="437136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sdClassString.CourseName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6</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NVARCHAR(14)</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type for course name fields. </a:t>
                      </a:r>
                      <a:r>
                        <a:rPr lang="en-US" dirty="0" err="1"/>
                        <a:t>Nvarchar</a:t>
                      </a:r>
                      <a:r>
                        <a:rPr lang="en-US" dirty="0"/>
                        <a:t>(14) as longest course name is ~14 characters.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1237200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3</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3846213869"/>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dString.AbbreviationString</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5</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NVARCHAR(5)</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reusable generic type for fields using abbreviations. </a:t>
                      </a:r>
                      <a:r>
                        <a:rPr lang="en-US" dirty="0" err="1"/>
                        <a:t>Nvarchar</a:t>
                      </a:r>
                      <a:r>
                        <a:rPr lang="en-US" dirty="0"/>
                        <a:t>(5) as related fields contain data of max 5 characters</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3998200204"/>
              </p:ext>
            </p:extLst>
          </p:nvPr>
        </p:nvGraphicFramePr>
        <p:xfrm>
          <a:off x="910797" y="4234202"/>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sdClassNumeric.ClassStatistic</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5</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SMALLINT</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reusable generic type for tracking statistics related to classes (e.g., how many people are enrolled). </a:t>
                      </a:r>
                      <a:r>
                        <a:rPr lang="en-US" dirty="0" err="1"/>
                        <a:t>Smallint</a:t>
                      </a:r>
                      <a:r>
                        <a:rPr lang="en-US" dirty="0"/>
                        <a:t> as these values do not get that big, but big enough that </a:t>
                      </a:r>
                      <a:r>
                        <a:rPr lang="en-US" dirty="0" err="1"/>
                        <a:t>tinyint</a:t>
                      </a:r>
                      <a:r>
                        <a:rPr lang="en-US" dirty="0"/>
                        <a:t> doesn’t work.</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1509218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4</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82111882"/>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a:t>dString.ClassTimeNchar5</a:t>
                      </a:r>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NCHAR(5)</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our group’s class time. </a:t>
                      </a:r>
                      <a:r>
                        <a:rPr lang="en-US" dirty="0" err="1"/>
                        <a:t>Nchar</a:t>
                      </a:r>
                      <a:r>
                        <a:rPr lang="en-US" dirty="0"/>
                        <a:t>(5) as ‘09:15’ is a fixed 5 characters so there is no variability.</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1006294892"/>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sdClassString.DepartmentName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NVARCHAR(6)</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department names. </a:t>
                      </a:r>
                      <a:r>
                        <a:rPr lang="en-US" dirty="0" err="1"/>
                        <a:t>Nvarchar</a:t>
                      </a:r>
                      <a:r>
                        <a:rPr lang="en-US" dirty="0"/>
                        <a:t>(6) as longest department name is 5 characters so gives slightly more leeway.</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4280171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5</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72848998"/>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sdClassString.EncodingString</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NVARCHAR(5)</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strings used for coding. </a:t>
                      </a:r>
                      <a:r>
                        <a:rPr lang="en-US" dirty="0" err="1"/>
                        <a:t>Nvarchar</a:t>
                      </a:r>
                      <a:r>
                        <a:rPr lang="en-US" dirty="0"/>
                        <a:t>(5) as longest section / class codes get is 5 characters.</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3005963346"/>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sdClassString.ModeType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NVARCHAR(12)</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have a type specific to mode of instruction. </a:t>
                      </a:r>
                      <a:r>
                        <a:rPr lang="en-US" dirty="0" err="1"/>
                        <a:t>Nvarchar</a:t>
                      </a:r>
                      <a:r>
                        <a:rPr lang="en-US" dirty="0"/>
                        <a:t>(12) as longest mode of instruction is 12 characters.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790998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6</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726928841"/>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sdLocationString.RoomString</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2</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NVARCHAR(9)</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rooms. </a:t>
                      </a:r>
                      <a:r>
                        <a:rPr lang="en-US" dirty="0" err="1"/>
                        <a:t>Nvarchar</a:t>
                      </a:r>
                      <a:r>
                        <a:rPr lang="en-US" dirty="0"/>
                        <a:t>(9) as longest room name is 8 characters, so this gives a bit more leeway.</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3960182279"/>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sdClassString.SemesterString</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NCHAR(16)</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semesters. </a:t>
                      </a:r>
                      <a:r>
                        <a:rPr lang="en-US" dirty="0" err="1"/>
                        <a:t>Nchar</a:t>
                      </a:r>
                      <a:r>
                        <a:rPr lang="en-US" dirty="0"/>
                        <a:t>(16) as only have ‘Current Semester’ semesters which is 16 characters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20922821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7</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1542667745"/>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dString.WorkFlowDescription</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NVARCHAR(500)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describing a workflow step. </a:t>
                      </a:r>
                      <a:r>
                        <a:rPr lang="en-US" dirty="0" err="1"/>
                        <a:t>Nvarchar</a:t>
                      </a:r>
                      <a:r>
                        <a:rPr lang="en-US" dirty="0"/>
                        <a:t>(500) to give sufficient space for description.</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3873799203"/>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sdLocationString.BuildingName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NVARCHAR(25)</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building names. </a:t>
                      </a:r>
                      <a:r>
                        <a:rPr lang="en-US" dirty="0" err="1"/>
                        <a:t>Nvarchar</a:t>
                      </a:r>
                      <a:r>
                        <a:rPr lang="en-US" dirty="0"/>
                        <a:t>(25) to give sufficient space for a building name.</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31318164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8</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2775947569"/>
              </p:ext>
            </p:extLst>
          </p:nvPr>
        </p:nvGraphicFramePr>
        <p:xfrm>
          <a:off x="910797" y="1854168"/>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dString.DayName</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NVARCHAR(16)</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day names. </a:t>
                      </a:r>
                      <a:r>
                        <a:rPr lang="en-US" dirty="0" err="1"/>
                        <a:t>Nvarchar</a:t>
                      </a:r>
                      <a:r>
                        <a:rPr lang="en-US" dirty="0"/>
                        <a:t>(16) as ‘To Be Determined’ is 16 characters, the longest data in this field will ever get.</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3208862099"/>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dNumeric.RowCount</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INT</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tracking number of rows. Integer as theoretically a table can have many rows.</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14085788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a:bodyPr>
          <a:lstStyle/>
          <a:p>
            <a:r>
              <a:rPr lang="en-US" dirty="0"/>
              <a:t>UDT Breakdown Part 9</a:t>
            </a:r>
            <a:endParaRPr lang="en-US" sz="3100" dirty="0"/>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1067445592"/>
              </p:ext>
            </p:extLst>
          </p:nvPr>
        </p:nvGraphicFramePr>
        <p:xfrm>
          <a:off x="910797" y="1854168"/>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sdClassString.ClassTimeInterval</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NVARCHAR(20)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time intervals. </a:t>
                      </a:r>
                      <a:r>
                        <a:rPr lang="en-US" dirty="0" err="1"/>
                        <a:t>Nvarchar</a:t>
                      </a:r>
                      <a:r>
                        <a:rPr lang="en-US" dirty="0"/>
                        <a:t>(20) as the longest data in related fields get is ~20 characters.</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2180429967"/>
              </p:ext>
            </p:extLst>
          </p:nvPr>
        </p:nvGraphicFramePr>
        <p:xfrm>
          <a:off x="910797" y="4234202"/>
          <a:ext cx="9244880" cy="175260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sdClassString.CourseDescriptionString</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NVARCHAR(40)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describing courses. </a:t>
                      </a:r>
                      <a:r>
                        <a:rPr lang="en-US" dirty="0" err="1"/>
                        <a:t>Nvarchar</a:t>
                      </a:r>
                      <a:r>
                        <a:rPr lang="en-US" dirty="0"/>
                        <a:t>(40) to ensure sufficient space.</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20945433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8281-23F2-436B-8718-BEB5E1D8DED3}"/>
              </a:ext>
            </a:extLst>
          </p:cNvPr>
          <p:cNvSpPr>
            <a:spLocks noGrp="1"/>
          </p:cNvSpPr>
          <p:nvPr>
            <p:ph type="title"/>
          </p:nvPr>
        </p:nvSpPr>
        <p:spPr>
          <a:xfrm>
            <a:off x="677334" y="609600"/>
            <a:ext cx="8596668" cy="1121923"/>
          </a:xfrm>
        </p:spPr>
        <p:txBody>
          <a:bodyPr>
            <a:normAutofit fontScale="90000"/>
          </a:bodyPr>
          <a:lstStyle/>
          <a:p>
            <a:r>
              <a:rPr lang="en-US" dirty="0"/>
              <a:t>UDT Breakdown Part 10</a:t>
            </a:r>
            <a:br>
              <a:rPr lang="en-US" dirty="0"/>
            </a:br>
            <a:r>
              <a:rPr lang="en-US" sz="3100" dirty="0"/>
              <a:t>(The following UDTs were decided during planning)</a:t>
            </a:r>
          </a:p>
        </p:txBody>
      </p:sp>
      <p:graphicFrame>
        <p:nvGraphicFramePr>
          <p:cNvPr id="13" name="Table 13">
            <a:extLst>
              <a:ext uri="{FF2B5EF4-FFF2-40B4-BE49-F238E27FC236}">
                <a16:creationId xmlns:a16="http://schemas.microsoft.com/office/drawing/2014/main" id="{5455D0BD-4163-47C0-9545-A88CB5652535}"/>
              </a:ext>
            </a:extLst>
          </p:cNvPr>
          <p:cNvGraphicFramePr>
            <a:graphicFrameLocks noGrp="1"/>
          </p:cNvGraphicFramePr>
          <p:nvPr>
            <p:ph sz="half" idx="1"/>
            <p:extLst>
              <p:ext uri="{D42A27DB-BD31-4B8C-83A1-F6EECF244321}">
                <p14:modId xmlns:p14="http://schemas.microsoft.com/office/powerpoint/2010/main" val="1998355067"/>
              </p:ext>
            </p:extLst>
          </p:nvPr>
        </p:nvGraphicFramePr>
        <p:xfrm>
          <a:off x="910797" y="1854168"/>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sdClassNumeric.ClassStatisticDecimal</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3</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DECIMAL(5,2)</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tracking class-related statistics that are not integer values (e.g., course hours). Decimal(5,2) as these values realistically will not get that large.</a:t>
                      </a:r>
                    </a:p>
                  </a:txBody>
                  <a:tcPr/>
                </a:tc>
                <a:extLst>
                  <a:ext uri="{0D108BD9-81ED-4DB2-BD59-A6C34878D82A}">
                    <a16:rowId xmlns:a16="http://schemas.microsoft.com/office/drawing/2014/main" val="245098171"/>
                  </a:ext>
                </a:extLst>
              </a:tr>
            </a:tbl>
          </a:graphicData>
        </a:graphic>
      </p:graphicFrame>
      <p:graphicFrame>
        <p:nvGraphicFramePr>
          <p:cNvPr id="15" name="Table 13">
            <a:extLst>
              <a:ext uri="{FF2B5EF4-FFF2-40B4-BE49-F238E27FC236}">
                <a16:creationId xmlns:a16="http://schemas.microsoft.com/office/drawing/2014/main" id="{B04250C7-49FA-45F9-8CD6-4E663A2DB189}"/>
              </a:ext>
            </a:extLst>
          </p:cNvPr>
          <p:cNvGraphicFramePr>
            <a:graphicFrameLocks/>
          </p:cNvGraphicFramePr>
          <p:nvPr>
            <p:extLst>
              <p:ext uri="{D42A27DB-BD31-4B8C-83A1-F6EECF244321}">
                <p14:modId xmlns:p14="http://schemas.microsoft.com/office/powerpoint/2010/main" val="1224468609"/>
              </p:ext>
            </p:extLst>
          </p:nvPr>
        </p:nvGraphicFramePr>
        <p:xfrm>
          <a:off x="910797" y="4234202"/>
          <a:ext cx="9244880" cy="2026920"/>
        </p:xfrm>
        <a:graphic>
          <a:graphicData uri="http://schemas.openxmlformats.org/drawingml/2006/table">
            <a:tbl>
              <a:tblPr firstRow="1" bandRow="1">
                <a:tableStyleId>{69CF1AB2-1976-4502-BF36-3FF5EA218861}</a:tableStyleId>
              </a:tblPr>
              <a:tblGrid>
                <a:gridCol w="1939407">
                  <a:extLst>
                    <a:ext uri="{9D8B030D-6E8A-4147-A177-3AD203B41FA5}">
                      <a16:colId xmlns:a16="http://schemas.microsoft.com/office/drawing/2014/main" val="650953355"/>
                    </a:ext>
                  </a:extLst>
                </a:gridCol>
                <a:gridCol w="7305473">
                  <a:extLst>
                    <a:ext uri="{9D8B030D-6E8A-4147-A177-3AD203B41FA5}">
                      <a16:colId xmlns:a16="http://schemas.microsoft.com/office/drawing/2014/main" val="9869876"/>
                    </a:ext>
                  </a:extLst>
                </a:gridCol>
              </a:tblGrid>
              <a:tr h="370840">
                <a:tc>
                  <a:txBody>
                    <a:bodyPr/>
                    <a:lstStyle/>
                    <a:p>
                      <a:r>
                        <a:rPr lang="en-US" dirty="0"/>
                        <a:t>Domain Name:</a:t>
                      </a:r>
                    </a:p>
                  </a:txBody>
                  <a:tcPr/>
                </a:tc>
                <a:tc>
                  <a:txBody>
                    <a:bodyPr/>
                    <a:lstStyle/>
                    <a:p>
                      <a:r>
                        <a:rPr lang="en-US" dirty="0" err="1"/>
                        <a:t>dString.ProjectDescription</a:t>
                      </a:r>
                      <a:endParaRPr lang="en-US" dirty="0"/>
                    </a:p>
                  </a:txBody>
                  <a:tcPr/>
                </a:tc>
                <a:extLst>
                  <a:ext uri="{0D108BD9-81ED-4DB2-BD59-A6C34878D82A}">
                    <a16:rowId xmlns:a16="http://schemas.microsoft.com/office/drawing/2014/main" val="2797745776"/>
                  </a:ext>
                </a:extLst>
              </a:tr>
              <a:tr h="370840">
                <a:tc>
                  <a:txBody>
                    <a:bodyPr/>
                    <a:lstStyle/>
                    <a:p>
                      <a:r>
                        <a:rPr lang="en-US" b="1" dirty="0"/>
                        <a:t>Frequency:</a:t>
                      </a:r>
                    </a:p>
                  </a:txBody>
                  <a:tcPr/>
                </a:tc>
                <a:tc>
                  <a:txBody>
                    <a:bodyPr/>
                    <a:lstStyle/>
                    <a:p>
                      <a:r>
                        <a:rPr lang="en-US" dirty="0"/>
                        <a:t>1</a:t>
                      </a:r>
                    </a:p>
                  </a:txBody>
                  <a:tcPr/>
                </a:tc>
                <a:extLst>
                  <a:ext uri="{0D108BD9-81ED-4DB2-BD59-A6C34878D82A}">
                    <a16:rowId xmlns:a16="http://schemas.microsoft.com/office/drawing/2014/main" val="433097381"/>
                  </a:ext>
                </a:extLst>
              </a:tr>
              <a:tr h="370840">
                <a:tc>
                  <a:txBody>
                    <a:bodyPr/>
                    <a:lstStyle/>
                    <a:p>
                      <a:r>
                        <a:rPr lang="en-US" b="1" dirty="0"/>
                        <a:t>Data Type:</a:t>
                      </a:r>
                    </a:p>
                  </a:txBody>
                  <a:tcPr/>
                </a:tc>
                <a:tc>
                  <a:txBody>
                    <a:bodyPr/>
                    <a:lstStyle/>
                    <a:p>
                      <a:r>
                        <a:rPr lang="en-US" dirty="0"/>
                        <a:t>NVARCHAR(100)</a:t>
                      </a:r>
                    </a:p>
                  </a:txBody>
                  <a:tcPr/>
                </a:tc>
                <a:extLst>
                  <a:ext uri="{0D108BD9-81ED-4DB2-BD59-A6C34878D82A}">
                    <a16:rowId xmlns:a16="http://schemas.microsoft.com/office/drawing/2014/main" val="1735639941"/>
                  </a:ext>
                </a:extLst>
              </a:tr>
              <a:tr h="370840">
                <a:tc>
                  <a:txBody>
                    <a:bodyPr/>
                    <a:lstStyle/>
                    <a:p>
                      <a:r>
                        <a:rPr lang="en-US" b="1" dirty="0"/>
                        <a:t>Reason:</a:t>
                      </a:r>
                    </a:p>
                  </a:txBody>
                  <a:tcPr/>
                </a:tc>
                <a:tc>
                  <a:txBody>
                    <a:bodyPr/>
                    <a:lstStyle/>
                    <a:p>
                      <a:r>
                        <a:rPr lang="en-US" dirty="0"/>
                        <a:t>To have a type specific to describing the project. </a:t>
                      </a:r>
                      <a:r>
                        <a:rPr lang="en-US" dirty="0" err="1"/>
                        <a:t>Nvarchar</a:t>
                      </a:r>
                      <a:r>
                        <a:rPr lang="en-US" dirty="0"/>
                        <a:t>(100) to give sufficient space to describe the project. Realistically, since project description is fixed, could have opted for </a:t>
                      </a:r>
                      <a:r>
                        <a:rPr lang="en-US" dirty="0" err="1"/>
                        <a:t>Nchar</a:t>
                      </a:r>
                      <a:r>
                        <a:rPr lang="en-US" dirty="0"/>
                        <a:t>(X) instead.</a:t>
                      </a:r>
                    </a:p>
                  </a:txBody>
                  <a:tcPr/>
                </a:tc>
                <a:extLst>
                  <a:ext uri="{0D108BD9-81ED-4DB2-BD59-A6C34878D82A}">
                    <a16:rowId xmlns:a16="http://schemas.microsoft.com/office/drawing/2014/main" val="245098171"/>
                  </a:ext>
                </a:extLst>
              </a:tr>
            </a:tbl>
          </a:graphicData>
        </a:graphic>
      </p:graphicFrame>
    </p:spTree>
    <p:extLst>
      <p:ext uri="{BB962C8B-B14F-4D97-AF65-F5344CB8AC3E}">
        <p14:creationId xmlns:p14="http://schemas.microsoft.com/office/powerpoint/2010/main" val="32378113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53CB-345B-ACF7-BF4D-23875FDA1E46}"/>
              </a:ext>
            </a:extLst>
          </p:cNvPr>
          <p:cNvSpPr>
            <a:spLocks noGrp="1"/>
          </p:cNvSpPr>
          <p:nvPr>
            <p:ph type="title"/>
          </p:nvPr>
        </p:nvSpPr>
        <p:spPr/>
        <p:txBody>
          <a:bodyPr/>
          <a:lstStyle/>
          <a:p>
            <a:r>
              <a:rPr lang="en-US" dirty="0"/>
              <a:t>Schemas of the Database</a:t>
            </a:r>
          </a:p>
        </p:txBody>
      </p:sp>
      <p:sp>
        <p:nvSpPr>
          <p:cNvPr id="3" name="Text Placeholder 2">
            <a:extLst>
              <a:ext uri="{FF2B5EF4-FFF2-40B4-BE49-F238E27FC236}">
                <a16:creationId xmlns:a16="http://schemas.microsoft.com/office/drawing/2014/main" id="{92054CC2-7BA1-A457-56E1-2B5ABFE88275}"/>
              </a:ext>
            </a:extLst>
          </p:cNvPr>
          <p:cNvSpPr>
            <a:spLocks noGrp="1"/>
          </p:cNvSpPr>
          <p:nvPr>
            <p:ph type="body" idx="1"/>
          </p:nvPr>
        </p:nvSpPr>
        <p:spPr>
          <a:xfrm>
            <a:off x="677335" y="4527447"/>
            <a:ext cx="8596668" cy="1367515"/>
          </a:xfrm>
        </p:spPr>
        <p:txBody>
          <a:bodyPr>
            <a:normAutofit fontScale="92500"/>
          </a:bodyPr>
          <a:lstStyle/>
          <a:p>
            <a:pPr marL="457200" indent="-457200">
              <a:buAutoNum type="arabicParenR"/>
            </a:pPr>
            <a:r>
              <a:rPr lang="en-US" dirty="0"/>
              <a:t>Will break down each schema made for the database, and what is in it</a:t>
            </a:r>
          </a:p>
          <a:p>
            <a:pPr marL="914400" lvl="1" indent="-457200">
              <a:buAutoNum type="arabicParenR"/>
            </a:pPr>
            <a:r>
              <a:rPr lang="en-US" dirty="0"/>
              <a:t>This will be limited to listing tables / procedures / functions</a:t>
            </a:r>
          </a:p>
          <a:p>
            <a:pPr marL="914400" lvl="1" indent="-457200">
              <a:buAutoNum type="arabicParenR"/>
            </a:pPr>
            <a:r>
              <a:rPr lang="en-US" dirty="0"/>
              <a:t>Excludes UDT-related schemas (they were covered prior)</a:t>
            </a:r>
          </a:p>
        </p:txBody>
      </p:sp>
    </p:spTree>
    <p:extLst>
      <p:ext uri="{BB962C8B-B14F-4D97-AF65-F5344CB8AC3E}">
        <p14:creationId xmlns:p14="http://schemas.microsoft.com/office/powerpoint/2010/main" val="3505654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0D97-9109-43C6-9BDE-A05079ED9F31}"/>
              </a:ext>
            </a:extLst>
          </p:cNvPr>
          <p:cNvSpPr>
            <a:spLocks noGrp="1"/>
          </p:cNvSpPr>
          <p:nvPr>
            <p:ph type="title"/>
          </p:nvPr>
        </p:nvSpPr>
        <p:spPr/>
        <p:txBody>
          <a:bodyPr/>
          <a:lstStyle/>
          <a:p>
            <a:r>
              <a:rPr lang="en-US" dirty="0"/>
              <a:t>Implementation Phase</a:t>
            </a:r>
          </a:p>
        </p:txBody>
      </p:sp>
    </p:spTree>
    <p:extLst>
      <p:ext uri="{BB962C8B-B14F-4D97-AF65-F5344CB8AC3E}">
        <p14:creationId xmlns:p14="http://schemas.microsoft.com/office/powerpoint/2010/main" val="4467882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A84BD6-8E85-F1CE-25D0-D1DFD7CCA815}"/>
              </a:ext>
            </a:extLst>
          </p:cNvPr>
          <p:cNvSpPr>
            <a:spLocks noGrp="1"/>
          </p:cNvSpPr>
          <p:nvPr>
            <p:ph type="title"/>
          </p:nvPr>
        </p:nvSpPr>
        <p:spPr>
          <a:xfrm>
            <a:off x="677334" y="609600"/>
            <a:ext cx="8596668" cy="1015341"/>
          </a:xfrm>
        </p:spPr>
        <p:txBody>
          <a:bodyPr/>
          <a:lstStyle/>
          <a:p>
            <a:r>
              <a:rPr lang="en-US" dirty="0"/>
              <a:t>Part 1: </a:t>
            </a:r>
            <a:r>
              <a:rPr lang="en-US" dirty="0" err="1"/>
              <a:t>DbSecurity</a:t>
            </a:r>
            <a:r>
              <a:rPr lang="en-US" dirty="0"/>
              <a:t> and Process</a:t>
            </a:r>
          </a:p>
        </p:txBody>
      </p:sp>
      <p:pic>
        <p:nvPicPr>
          <p:cNvPr id="12" name="Picture 11">
            <a:extLst>
              <a:ext uri="{FF2B5EF4-FFF2-40B4-BE49-F238E27FC236}">
                <a16:creationId xmlns:a16="http://schemas.microsoft.com/office/drawing/2014/main" id="{5B85B920-48EF-992C-2D2B-47B1485D758F}"/>
              </a:ext>
            </a:extLst>
          </p:cNvPr>
          <p:cNvPicPr>
            <a:picLocks noChangeAspect="1"/>
          </p:cNvPicPr>
          <p:nvPr/>
        </p:nvPicPr>
        <p:blipFill>
          <a:blip r:embed="rId2"/>
          <a:stretch>
            <a:fillRect/>
          </a:stretch>
        </p:blipFill>
        <p:spPr>
          <a:xfrm>
            <a:off x="677334" y="2110626"/>
            <a:ext cx="10181202" cy="1318374"/>
          </a:xfrm>
          <a:prstGeom prst="rect">
            <a:avLst/>
          </a:prstGeom>
        </p:spPr>
      </p:pic>
      <p:pic>
        <p:nvPicPr>
          <p:cNvPr id="14" name="Picture 13">
            <a:extLst>
              <a:ext uri="{FF2B5EF4-FFF2-40B4-BE49-F238E27FC236}">
                <a16:creationId xmlns:a16="http://schemas.microsoft.com/office/drawing/2014/main" id="{02D14B58-9D76-6053-1210-67EB8F597EFF}"/>
              </a:ext>
            </a:extLst>
          </p:cNvPr>
          <p:cNvPicPr>
            <a:picLocks noChangeAspect="1"/>
          </p:cNvPicPr>
          <p:nvPr/>
        </p:nvPicPr>
        <p:blipFill>
          <a:blip r:embed="rId3"/>
          <a:stretch>
            <a:fillRect/>
          </a:stretch>
        </p:blipFill>
        <p:spPr>
          <a:xfrm>
            <a:off x="677334" y="4128063"/>
            <a:ext cx="10676545" cy="1615580"/>
          </a:xfrm>
          <a:prstGeom prst="rect">
            <a:avLst/>
          </a:prstGeom>
        </p:spPr>
      </p:pic>
    </p:spTree>
    <p:extLst>
      <p:ext uri="{BB962C8B-B14F-4D97-AF65-F5344CB8AC3E}">
        <p14:creationId xmlns:p14="http://schemas.microsoft.com/office/powerpoint/2010/main" val="1368371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A84BD6-8E85-F1CE-25D0-D1DFD7CCA815}"/>
              </a:ext>
            </a:extLst>
          </p:cNvPr>
          <p:cNvSpPr>
            <a:spLocks noGrp="1"/>
          </p:cNvSpPr>
          <p:nvPr>
            <p:ph type="title"/>
          </p:nvPr>
        </p:nvSpPr>
        <p:spPr>
          <a:xfrm>
            <a:off x="677334" y="609600"/>
            <a:ext cx="8596668" cy="1005191"/>
          </a:xfrm>
        </p:spPr>
        <p:txBody>
          <a:bodyPr/>
          <a:lstStyle/>
          <a:p>
            <a:r>
              <a:rPr lang="en-US" dirty="0"/>
              <a:t>Part 2: Project3Function</a:t>
            </a:r>
          </a:p>
        </p:txBody>
      </p:sp>
      <p:pic>
        <p:nvPicPr>
          <p:cNvPr id="3" name="Picture 2">
            <a:extLst>
              <a:ext uri="{FF2B5EF4-FFF2-40B4-BE49-F238E27FC236}">
                <a16:creationId xmlns:a16="http://schemas.microsoft.com/office/drawing/2014/main" id="{2628AB11-1296-EBB1-0727-04D8E6C10644}"/>
              </a:ext>
            </a:extLst>
          </p:cNvPr>
          <p:cNvPicPr>
            <a:picLocks noChangeAspect="1"/>
          </p:cNvPicPr>
          <p:nvPr/>
        </p:nvPicPr>
        <p:blipFill>
          <a:blip r:embed="rId2"/>
          <a:stretch>
            <a:fillRect/>
          </a:stretch>
        </p:blipFill>
        <p:spPr>
          <a:xfrm>
            <a:off x="357642" y="1885816"/>
            <a:ext cx="11476715" cy="3086367"/>
          </a:xfrm>
          <a:prstGeom prst="rect">
            <a:avLst/>
          </a:prstGeom>
        </p:spPr>
      </p:pic>
    </p:spTree>
    <p:extLst>
      <p:ext uri="{BB962C8B-B14F-4D97-AF65-F5344CB8AC3E}">
        <p14:creationId xmlns:p14="http://schemas.microsoft.com/office/powerpoint/2010/main" val="19714276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A84BD6-8E85-F1CE-25D0-D1DFD7CCA815}"/>
              </a:ext>
            </a:extLst>
          </p:cNvPr>
          <p:cNvSpPr>
            <a:spLocks noGrp="1"/>
          </p:cNvSpPr>
          <p:nvPr>
            <p:ph type="title"/>
          </p:nvPr>
        </p:nvSpPr>
        <p:spPr>
          <a:xfrm>
            <a:off x="677334" y="609600"/>
            <a:ext cx="8596668" cy="771728"/>
          </a:xfrm>
        </p:spPr>
        <p:txBody>
          <a:bodyPr/>
          <a:lstStyle/>
          <a:p>
            <a:r>
              <a:rPr lang="en-US" dirty="0"/>
              <a:t>Part 3: Project3Procedure</a:t>
            </a:r>
          </a:p>
        </p:txBody>
      </p:sp>
      <p:pic>
        <p:nvPicPr>
          <p:cNvPr id="3" name="Picture 2">
            <a:extLst>
              <a:ext uri="{FF2B5EF4-FFF2-40B4-BE49-F238E27FC236}">
                <a16:creationId xmlns:a16="http://schemas.microsoft.com/office/drawing/2014/main" id="{67DB5A97-ABEF-9063-FCC5-98955D6CF1A7}"/>
              </a:ext>
            </a:extLst>
          </p:cNvPr>
          <p:cNvPicPr>
            <a:picLocks noChangeAspect="1"/>
          </p:cNvPicPr>
          <p:nvPr/>
        </p:nvPicPr>
        <p:blipFill>
          <a:blip r:embed="rId2"/>
          <a:stretch>
            <a:fillRect/>
          </a:stretch>
        </p:blipFill>
        <p:spPr>
          <a:xfrm>
            <a:off x="506803" y="1558890"/>
            <a:ext cx="11178394" cy="3740219"/>
          </a:xfrm>
          <a:prstGeom prst="rect">
            <a:avLst/>
          </a:prstGeom>
        </p:spPr>
      </p:pic>
    </p:spTree>
    <p:extLst>
      <p:ext uri="{BB962C8B-B14F-4D97-AF65-F5344CB8AC3E}">
        <p14:creationId xmlns:p14="http://schemas.microsoft.com/office/powerpoint/2010/main" val="3192161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A84BD6-8E85-F1CE-25D0-D1DFD7CCA815}"/>
              </a:ext>
            </a:extLst>
          </p:cNvPr>
          <p:cNvSpPr>
            <a:spLocks noGrp="1"/>
          </p:cNvSpPr>
          <p:nvPr>
            <p:ph type="title"/>
          </p:nvPr>
        </p:nvSpPr>
        <p:spPr>
          <a:xfrm>
            <a:off x="677334" y="609600"/>
            <a:ext cx="8596668" cy="660400"/>
          </a:xfrm>
        </p:spPr>
        <p:txBody>
          <a:bodyPr/>
          <a:lstStyle/>
          <a:p>
            <a:r>
              <a:rPr lang="en-US" dirty="0"/>
              <a:t>Part 4: </a:t>
            </a:r>
            <a:r>
              <a:rPr lang="en-US" dirty="0" err="1"/>
              <a:t>Uploadfile</a:t>
            </a:r>
            <a:r>
              <a:rPr lang="en-US" dirty="0"/>
              <a:t>, Class, and Temporal</a:t>
            </a:r>
          </a:p>
        </p:txBody>
      </p:sp>
      <p:pic>
        <p:nvPicPr>
          <p:cNvPr id="3" name="Picture 2">
            <a:extLst>
              <a:ext uri="{FF2B5EF4-FFF2-40B4-BE49-F238E27FC236}">
                <a16:creationId xmlns:a16="http://schemas.microsoft.com/office/drawing/2014/main" id="{A2277892-699E-D94D-5384-C94273703A52}"/>
              </a:ext>
            </a:extLst>
          </p:cNvPr>
          <p:cNvPicPr>
            <a:picLocks noChangeAspect="1"/>
          </p:cNvPicPr>
          <p:nvPr/>
        </p:nvPicPr>
        <p:blipFill>
          <a:blip r:embed="rId2"/>
          <a:stretch>
            <a:fillRect/>
          </a:stretch>
        </p:blipFill>
        <p:spPr>
          <a:xfrm>
            <a:off x="677334" y="3024902"/>
            <a:ext cx="9922100" cy="1958510"/>
          </a:xfrm>
          <a:prstGeom prst="rect">
            <a:avLst/>
          </a:prstGeom>
        </p:spPr>
      </p:pic>
      <p:pic>
        <p:nvPicPr>
          <p:cNvPr id="6" name="Picture 5">
            <a:extLst>
              <a:ext uri="{FF2B5EF4-FFF2-40B4-BE49-F238E27FC236}">
                <a16:creationId xmlns:a16="http://schemas.microsoft.com/office/drawing/2014/main" id="{704EAA25-9C75-BC81-B04B-26A204A0CF4F}"/>
              </a:ext>
            </a:extLst>
          </p:cNvPr>
          <p:cNvPicPr>
            <a:picLocks noChangeAspect="1"/>
          </p:cNvPicPr>
          <p:nvPr/>
        </p:nvPicPr>
        <p:blipFill>
          <a:blip r:embed="rId3"/>
          <a:stretch>
            <a:fillRect/>
          </a:stretch>
        </p:blipFill>
        <p:spPr>
          <a:xfrm>
            <a:off x="677334" y="1412057"/>
            <a:ext cx="10646063" cy="1470787"/>
          </a:xfrm>
          <a:prstGeom prst="rect">
            <a:avLst/>
          </a:prstGeom>
        </p:spPr>
      </p:pic>
      <p:pic>
        <p:nvPicPr>
          <p:cNvPr id="8" name="Picture 7">
            <a:extLst>
              <a:ext uri="{FF2B5EF4-FFF2-40B4-BE49-F238E27FC236}">
                <a16:creationId xmlns:a16="http://schemas.microsoft.com/office/drawing/2014/main" id="{1C496C81-2C12-14CA-5FF9-2E0F2C12C221}"/>
              </a:ext>
            </a:extLst>
          </p:cNvPr>
          <p:cNvPicPr>
            <a:picLocks noChangeAspect="1"/>
          </p:cNvPicPr>
          <p:nvPr/>
        </p:nvPicPr>
        <p:blipFill>
          <a:blip r:embed="rId4"/>
          <a:stretch>
            <a:fillRect/>
          </a:stretch>
        </p:blipFill>
        <p:spPr>
          <a:xfrm>
            <a:off x="677334" y="5267527"/>
            <a:ext cx="9685859" cy="1333616"/>
          </a:xfrm>
          <a:prstGeom prst="rect">
            <a:avLst/>
          </a:prstGeom>
        </p:spPr>
      </p:pic>
    </p:spTree>
    <p:extLst>
      <p:ext uri="{BB962C8B-B14F-4D97-AF65-F5344CB8AC3E}">
        <p14:creationId xmlns:p14="http://schemas.microsoft.com/office/powerpoint/2010/main" val="33153401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A84BD6-8E85-F1CE-25D0-D1DFD7CCA815}"/>
              </a:ext>
            </a:extLst>
          </p:cNvPr>
          <p:cNvSpPr>
            <a:spLocks noGrp="1"/>
          </p:cNvSpPr>
          <p:nvPr>
            <p:ph type="title"/>
          </p:nvPr>
        </p:nvSpPr>
        <p:spPr>
          <a:xfrm>
            <a:off x="677334" y="609600"/>
            <a:ext cx="8596668" cy="674451"/>
          </a:xfrm>
        </p:spPr>
        <p:txBody>
          <a:bodyPr/>
          <a:lstStyle/>
          <a:p>
            <a:r>
              <a:rPr lang="en-US" dirty="0"/>
              <a:t>Part 5: Department, Location, and Staff</a:t>
            </a:r>
          </a:p>
        </p:txBody>
      </p:sp>
      <p:pic>
        <p:nvPicPr>
          <p:cNvPr id="3" name="Picture 2">
            <a:extLst>
              <a:ext uri="{FF2B5EF4-FFF2-40B4-BE49-F238E27FC236}">
                <a16:creationId xmlns:a16="http://schemas.microsoft.com/office/drawing/2014/main" id="{23D234F2-485D-C927-B147-F3D3DBF1ED14}"/>
              </a:ext>
            </a:extLst>
          </p:cNvPr>
          <p:cNvPicPr>
            <a:picLocks noChangeAspect="1"/>
          </p:cNvPicPr>
          <p:nvPr/>
        </p:nvPicPr>
        <p:blipFill>
          <a:blip r:embed="rId2"/>
          <a:stretch>
            <a:fillRect/>
          </a:stretch>
        </p:blipFill>
        <p:spPr>
          <a:xfrm>
            <a:off x="677334" y="1398616"/>
            <a:ext cx="9922100" cy="1356478"/>
          </a:xfrm>
          <a:prstGeom prst="rect">
            <a:avLst/>
          </a:prstGeom>
        </p:spPr>
      </p:pic>
      <p:pic>
        <p:nvPicPr>
          <p:cNvPr id="6" name="Picture 5">
            <a:extLst>
              <a:ext uri="{FF2B5EF4-FFF2-40B4-BE49-F238E27FC236}">
                <a16:creationId xmlns:a16="http://schemas.microsoft.com/office/drawing/2014/main" id="{70FF296F-2434-9A7E-0F1C-40077BAA32F0}"/>
              </a:ext>
            </a:extLst>
          </p:cNvPr>
          <p:cNvPicPr>
            <a:picLocks noChangeAspect="1"/>
          </p:cNvPicPr>
          <p:nvPr/>
        </p:nvPicPr>
        <p:blipFill>
          <a:blip r:embed="rId3"/>
          <a:stretch>
            <a:fillRect/>
          </a:stretch>
        </p:blipFill>
        <p:spPr>
          <a:xfrm>
            <a:off x="677334" y="2952757"/>
            <a:ext cx="10295512" cy="1691787"/>
          </a:xfrm>
          <a:prstGeom prst="rect">
            <a:avLst/>
          </a:prstGeom>
        </p:spPr>
      </p:pic>
      <p:pic>
        <p:nvPicPr>
          <p:cNvPr id="10" name="Picture 9">
            <a:extLst>
              <a:ext uri="{FF2B5EF4-FFF2-40B4-BE49-F238E27FC236}">
                <a16:creationId xmlns:a16="http://schemas.microsoft.com/office/drawing/2014/main" id="{8CFC2E61-1804-0A40-4BD0-F65F7D4DB0C7}"/>
              </a:ext>
            </a:extLst>
          </p:cNvPr>
          <p:cNvPicPr>
            <a:picLocks noChangeAspect="1"/>
          </p:cNvPicPr>
          <p:nvPr/>
        </p:nvPicPr>
        <p:blipFill>
          <a:blip r:embed="rId4"/>
          <a:stretch>
            <a:fillRect/>
          </a:stretch>
        </p:blipFill>
        <p:spPr>
          <a:xfrm>
            <a:off x="677334" y="4842207"/>
            <a:ext cx="9876376" cy="1569856"/>
          </a:xfrm>
          <a:prstGeom prst="rect">
            <a:avLst/>
          </a:prstGeom>
        </p:spPr>
      </p:pic>
    </p:spTree>
    <p:extLst>
      <p:ext uri="{BB962C8B-B14F-4D97-AF65-F5344CB8AC3E}">
        <p14:creationId xmlns:p14="http://schemas.microsoft.com/office/powerpoint/2010/main" val="36391000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CF2B-A5F6-DE06-F09D-C725052601AE}"/>
              </a:ext>
            </a:extLst>
          </p:cNvPr>
          <p:cNvSpPr>
            <a:spLocks noGrp="1"/>
          </p:cNvSpPr>
          <p:nvPr>
            <p:ph type="title"/>
          </p:nvPr>
        </p:nvSpPr>
        <p:spPr/>
        <p:txBody>
          <a:bodyPr/>
          <a:lstStyle/>
          <a:p>
            <a:r>
              <a:rPr lang="en-US" dirty="0"/>
              <a:t>PDMs of Each Table</a:t>
            </a:r>
          </a:p>
        </p:txBody>
      </p:sp>
      <p:sp>
        <p:nvSpPr>
          <p:cNvPr id="3" name="Text Placeholder 2">
            <a:extLst>
              <a:ext uri="{FF2B5EF4-FFF2-40B4-BE49-F238E27FC236}">
                <a16:creationId xmlns:a16="http://schemas.microsoft.com/office/drawing/2014/main" id="{D605936E-FFFA-8B62-F655-2DDAF35F9C08}"/>
              </a:ext>
            </a:extLst>
          </p:cNvPr>
          <p:cNvSpPr>
            <a:spLocks noGrp="1"/>
          </p:cNvSpPr>
          <p:nvPr>
            <p:ph type="body" idx="1"/>
          </p:nvPr>
        </p:nvSpPr>
        <p:spPr>
          <a:xfrm>
            <a:off x="677335" y="4527447"/>
            <a:ext cx="8596668" cy="2087361"/>
          </a:xfrm>
        </p:spPr>
        <p:txBody>
          <a:bodyPr>
            <a:normAutofit fontScale="70000" lnSpcReduction="20000"/>
          </a:bodyPr>
          <a:lstStyle/>
          <a:p>
            <a:pPr marL="457200" indent="-457200">
              <a:buAutoNum type="arabicParenR"/>
            </a:pPr>
            <a:r>
              <a:rPr lang="en-US" dirty="0"/>
              <a:t>Will show a diagram of the table</a:t>
            </a:r>
          </a:p>
          <a:p>
            <a:pPr marL="457200" indent="-457200">
              <a:buAutoNum type="arabicParenR"/>
            </a:pPr>
            <a:r>
              <a:rPr lang="en-US" dirty="0"/>
              <a:t>Will show a diagram of the table with its parents (if applicable)</a:t>
            </a:r>
          </a:p>
          <a:p>
            <a:pPr marL="457200" indent="-457200">
              <a:buAutoNum type="arabicParenR"/>
            </a:pPr>
            <a:r>
              <a:rPr lang="en-US" dirty="0"/>
              <a:t>Will show an overview of the table</a:t>
            </a:r>
          </a:p>
          <a:p>
            <a:pPr marL="457200" indent="-457200">
              <a:buFont typeface="Wingdings 3" charset="2"/>
              <a:buAutoNum type="arabicParenR"/>
            </a:pPr>
            <a:r>
              <a:rPr lang="en-US" dirty="0"/>
              <a:t>Will explain why columns were added / removed / modified as compared to the flat file</a:t>
            </a:r>
          </a:p>
          <a:p>
            <a:pPr marL="457200" indent="-457200">
              <a:buAutoNum type="arabicParenR"/>
            </a:pPr>
            <a:r>
              <a:rPr lang="en-US" dirty="0"/>
              <a:t>Will explain computed columns (if applicable)</a:t>
            </a:r>
          </a:p>
          <a:p>
            <a:pPr marL="457200" indent="-457200">
              <a:buAutoNum type="arabicParenR"/>
            </a:pPr>
            <a:r>
              <a:rPr lang="en-US" dirty="0"/>
              <a:t>Will explain why certain constraints were added</a:t>
            </a:r>
          </a:p>
          <a:p>
            <a:pPr marL="457200" indent="-457200">
              <a:buAutoNum type="arabicParenR"/>
            </a:pPr>
            <a:endParaRPr lang="en-US" dirty="0"/>
          </a:p>
          <a:p>
            <a:pPr marL="457200" indent="-457200">
              <a:buAutoNum type="arabicParenR"/>
            </a:pPr>
            <a:endParaRPr lang="en-US" dirty="0"/>
          </a:p>
        </p:txBody>
      </p:sp>
    </p:spTree>
    <p:extLst>
      <p:ext uri="{BB962C8B-B14F-4D97-AF65-F5344CB8AC3E}">
        <p14:creationId xmlns:p14="http://schemas.microsoft.com/office/powerpoint/2010/main" val="27817542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15B930-BAB0-4A3F-948D-E92D755147FA}"/>
              </a:ext>
            </a:extLst>
          </p:cNvPr>
          <p:cNvSpPr>
            <a:spLocks noGrp="1"/>
          </p:cNvSpPr>
          <p:nvPr>
            <p:ph type="title"/>
          </p:nvPr>
        </p:nvSpPr>
        <p:spPr/>
        <p:txBody>
          <a:bodyPr>
            <a:noAutofit/>
          </a:bodyPr>
          <a:lstStyle/>
          <a:p>
            <a:r>
              <a:rPr lang="en-US" sz="2800" dirty="0"/>
              <a:t>To Avoid Repetition: The Following Were Done to Every Table and Will not be Mentioned in the Specific Table Breakdowns</a:t>
            </a:r>
          </a:p>
        </p:txBody>
      </p:sp>
      <p:sp>
        <p:nvSpPr>
          <p:cNvPr id="5" name="Content Placeholder 4">
            <a:extLst>
              <a:ext uri="{FF2B5EF4-FFF2-40B4-BE49-F238E27FC236}">
                <a16:creationId xmlns:a16="http://schemas.microsoft.com/office/drawing/2014/main" id="{9CE40C58-BF12-495C-9606-C4AA540042F6}"/>
              </a:ext>
            </a:extLst>
          </p:cNvPr>
          <p:cNvSpPr>
            <a:spLocks noGrp="1"/>
          </p:cNvSpPr>
          <p:nvPr>
            <p:ph idx="1"/>
          </p:nvPr>
        </p:nvSpPr>
        <p:spPr>
          <a:xfrm>
            <a:off x="677334" y="2188723"/>
            <a:ext cx="8914138" cy="4591456"/>
          </a:xfrm>
        </p:spPr>
        <p:txBody>
          <a:bodyPr>
            <a:normAutofit fontScale="77500" lnSpcReduction="20000"/>
          </a:bodyPr>
          <a:lstStyle/>
          <a:p>
            <a:r>
              <a:rPr lang="en-US" dirty="0"/>
              <a:t>Added the following columns to every table:</a:t>
            </a:r>
          </a:p>
          <a:p>
            <a:pPr lvl="1"/>
            <a:r>
              <a:rPr lang="en-US" dirty="0" err="1"/>
              <a:t>UserAuthorizationKey</a:t>
            </a:r>
            <a:r>
              <a:rPr lang="en-US" dirty="0"/>
              <a:t>: </a:t>
            </a:r>
            <a:r>
              <a:rPr lang="en-US" dirty="0" err="1"/>
              <a:t>SurrogateKeyInt</a:t>
            </a:r>
            <a:r>
              <a:rPr lang="en-US" dirty="0"/>
              <a:t>, NOT NULL</a:t>
            </a:r>
          </a:p>
          <a:p>
            <a:pPr lvl="1"/>
            <a:r>
              <a:rPr lang="en-US" dirty="0" err="1"/>
              <a:t>DateAdded</a:t>
            </a:r>
            <a:r>
              <a:rPr lang="en-US" dirty="0"/>
              <a:t>: DateYYYYMMDD-HH:MM:SS-7Prec, NOT NULL (Default = </a:t>
            </a:r>
            <a:r>
              <a:rPr lang="en-US" dirty="0" err="1"/>
              <a:t>sysdatetime</a:t>
            </a:r>
            <a:r>
              <a:rPr lang="en-US" dirty="0"/>
              <a:t>())</a:t>
            </a:r>
          </a:p>
          <a:p>
            <a:pPr lvl="1"/>
            <a:r>
              <a:rPr lang="en-US" dirty="0" err="1"/>
              <a:t>DateOfLastUpdate</a:t>
            </a:r>
            <a:r>
              <a:rPr lang="en-US" dirty="0"/>
              <a:t>: DateYYYYMMDD-HH:MM:SS-7Prec, NOT NULL (Default = </a:t>
            </a:r>
            <a:r>
              <a:rPr lang="en-US" dirty="0" err="1"/>
              <a:t>sysdatetime</a:t>
            </a:r>
            <a:r>
              <a:rPr lang="en-US" dirty="0"/>
              <a:t>())</a:t>
            </a:r>
          </a:p>
          <a:p>
            <a:pPr lvl="2"/>
            <a:r>
              <a:rPr lang="en-US" dirty="0"/>
              <a:t>The following columns were added for purposes of tracking who worked on what, and when it was finally added into the master</a:t>
            </a:r>
          </a:p>
          <a:p>
            <a:pPr lvl="2"/>
            <a:r>
              <a:rPr lang="en-US" dirty="0"/>
              <a:t>The defaults are </a:t>
            </a:r>
            <a:r>
              <a:rPr lang="en-US" dirty="0" err="1"/>
              <a:t>sysdatetime</a:t>
            </a:r>
            <a:r>
              <a:rPr lang="en-US" dirty="0"/>
              <a:t>() simple to auto-generate values in the column easily</a:t>
            </a:r>
          </a:p>
          <a:p>
            <a:r>
              <a:rPr lang="en-US" dirty="0"/>
              <a:t>Added a FK relationship between every table (the child) to </a:t>
            </a:r>
            <a:r>
              <a:rPr lang="en-US" dirty="0" err="1"/>
              <a:t>DbSecurity.UserAuthorization</a:t>
            </a:r>
            <a:r>
              <a:rPr lang="en-US" dirty="0"/>
              <a:t> (the parent) between their </a:t>
            </a:r>
            <a:r>
              <a:rPr lang="en-US" dirty="0" err="1"/>
              <a:t>UserAuthorizationKey</a:t>
            </a:r>
            <a:r>
              <a:rPr lang="en-US" dirty="0"/>
              <a:t> columns</a:t>
            </a:r>
          </a:p>
          <a:p>
            <a:pPr lvl="1"/>
            <a:r>
              <a:rPr lang="en-US" dirty="0"/>
              <a:t>This was done to create referential integrity to ensure only verified user keys were inputted into the tables</a:t>
            </a:r>
          </a:p>
          <a:p>
            <a:r>
              <a:rPr lang="en-US" dirty="0"/>
              <a:t>All Primary Keys are Clustered Indices</a:t>
            </a:r>
          </a:p>
          <a:p>
            <a:pPr lvl="1"/>
            <a:r>
              <a:rPr lang="en-US" dirty="0"/>
              <a:t>Just made most sense to allow the tables to be ordered this way, because you are most likely going to be using the tables based on their primary key.</a:t>
            </a:r>
          </a:p>
          <a:p>
            <a:r>
              <a:rPr lang="en-US" dirty="0"/>
              <a:t>All Alternate Keys (Unique Constraints) are Un-clustered Indices</a:t>
            </a:r>
          </a:p>
          <a:p>
            <a:pPr lvl="1"/>
            <a:r>
              <a:rPr lang="en-US" dirty="0"/>
              <a:t>Was set at un-clustered by default, and makes sense, as it can ensure uniqueness of the column value this way</a:t>
            </a:r>
          </a:p>
          <a:p>
            <a:r>
              <a:rPr lang="en-US" dirty="0"/>
              <a:t>All tables were loaded using a procedure, procedures will be discussed after this section</a:t>
            </a:r>
          </a:p>
          <a:p>
            <a:pPr lvl="1"/>
            <a:r>
              <a:rPr lang="en-US" dirty="0"/>
              <a:t>Therefore, how insertion was done into these tables will not be discussed in this section.</a:t>
            </a:r>
          </a:p>
        </p:txBody>
      </p:sp>
    </p:spTree>
    <p:extLst>
      <p:ext uri="{BB962C8B-B14F-4D97-AF65-F5344CB8AC3E}">
        <p14:creationId xmlns:p14="http://schemas.microsoft.com/office/powerpoint/2010/main" val="1531408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A23C-78BC-545B-26A7-AAD5CCB078E8}"/>
              </a:ext>
            </a:extLst>
          </p:cNvPr>
          <p:cNvSpPr>
            <a:spLocks noGrp="1"/>
          </p:cNvSpPr>
          <p:nvPr>
            <p:ph type="title"/>
          </p:nvPr>
        </p:nvSpPr>
        <p:spPr/>
        <p:txBody>
          <a:bodyPr/>
          <a:lstStyle/>
          <a:p>
            <a:r>
              <a:rPr lang="en-US" dirty="0"/>
              <a:t>Overview of Every Table</a:t>
            </a:r>
          </a:p>
        </p:txBody>
      </p:sp>
      <p:pic>
        <p:nvPicPr>
          <p:cNvPr id="5" name="Content Placeholder 4">
            <a:extLst>
              <a:ext uri="{FF2B5EF4-FFF2-40B4-BE49-F238E27FC236}">
                <a16:creationId xmlns:a16="http://schemas.microsoft.com/office/drawing/2014/main" id="{7C50A5A4-A331-EB53-95C3-EE19DD5FDCB9}"/>
              </a:ext>
            </a:extLst>
          </p:cNvPr>
          <p:cNvPicPr>
            <a:picLocks noGrp="1" noChangeAspect="1"/>
          </p:cNvPicPr>
          <p:nvPr>
            <p:ph idx="1"/>
          </p:nvPr>
        </p:nvPicPr>
        <p:blipFill rotWithShape="1">
          <a:blip r:embed="rId2"/>
          <a:srcRect r="5442"/>
          <a:stretch/>
        </p:blipFill>
        <p:spPr>
          <a:xfrm>
            <a:off x="677334" y="1580317"/>
            <a:ext cx="4021126" cy="4668083"/>
          </a:xfrm>
        </p:spPr>
      </p:pic>
      <p:sp>
        <p:nvSpPr>
          <p:cNvPr id="7" name="TextBox 6">
            <a:extLst>
              <a:ext uri="{FF2B5EF4-FFF2-40B4-BE49-F238E27FC236}">
                <a16:creationId xmlns:a16="http://schemas.microsoft.com/office/drawing/2014/main" id="{0B12E1E2-E326-48CD-B501-C6D531184516}"/>
              </a:ext>
            </a:extLst>
          </p:cNvPr>
          <p:cNvSpPr txBox="1"/>
          <p:nvPr/>
        </p:nvSpPr>
        <p:spPr>
          <a:xfrm>
            <a:off x="4975668" y="2898695"/>
            <a:ext cx="4533090" cy="2031325"/>
          </a:xfrm>
          <a:prstGeom prst="rect">
            <a:avLst/>
          </a:prstGeom>
          <a:noFill/>
        </p:spPr>
        <p:txBody>
          <a:bodyPr wrap="square" rtlCol="0">
            <a:spAutoFit/>
          </a:bodyPr>
          <a:lstStyle/>
          <a:p>
            <a:r>
              <a:rPr lang="en-US" dirty="0"/>
              <a:t>Note:</a:t>
            </a:r>
          </a:p>
          <a:p>
            <a:r>
              <a:rPr lang="en-US" dirty="0"/>
              <a:t>Only tables in the Class, Department, Location, Staff, and Temporal schemas will be discussed in this section.</a:t>
            </a:r>
          </a:p>
          <a:p>
            <a:endParaRPr lang="en-US" dirty="0"/>
          </a:p>
          <a:p>
            <a:r>
              <a:rPr lang="en-US" dirty="0"/>
              <a:t>The reason is that they are the ones directly related to the database design.</a:t>
            </a:r>
          </a:p>
        </p:txBody>
      </p:sp>
    </p:spTree>
    <p:extLst>
      <p:ext uri="{BB962C8B-B14F-4D97-AF65-F5344CB8AC3E}">
        <p14:creationId xmlns:p14="http://schemas.microsoft.com/office/powerpoint/2010/main" val="34138296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[Class].[Course] PDM</a:t>
            </a:r>
          </a:p>
        </p:txBody>
      </p:sp>
      <p:pic>
        <p:nvPicPr>
          <p:cNvPr id="5" name="Content Placeholder 4">
            <a:extLst>
              <a:ext uri="{FF2B5EF4-FFF2-40B4-BE49-F238E27FC236}">
                <a16:creationId xmlns:a16="http://schemas.microsoft.com/office/drawing/2014/main" id="{8829EF5F-8BFE-0933-7F55-B78E803DC332}"/>
              </a:ext>
            </a:extLst>
          </p:cNvPr>
          <p:cNvPicPr>
            <a:picLocks noGrp="1" noChangeAspect="1"/>
          </p:cNvPicPr>
          <p:nvPr>
            <p:ph idx="1"/>
          </p:nvPr>
        </p:nvPicPr>
        <p:blipFill>
          <a:blip r:embed="rId2"/>
          <a:stretch>
            <a:fillRect/>
          </a:stretch>
        </p:blipFill>
        <p:spPr>
          <a:xfrm>
            <a:off x="1630549" y="2744829"/>
            <a:ext cx="6690940" cy="2712955"/>
          </a:xfrm>
        </p:spPr>
      </p:pic>
    </p:spTree>
    <p:extLst>
      <p:ext uri="{BB962C8B-B14F-4D97-AF65-F5344CB8AC3E}">
        <p14:creationId xmlns:p14="http://schemas.microsoft.com/office/powerpoint/2010/main" val="503598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[Class].[Course] Overview</a:t>
            </a:r>
          </a:p>
        </p:txBody>
      </p:sp>
      <p:pic>
        <p:nvPicPr>
          <p:cNvPr id="5" name="Content Placeholder 4">
            <a:extLst>
              <a:ext uri="{FF2B5EF4-FFF2-40B4-BE49-F238E27FC236}">
                <a16:creationId xmlns:a16="http://schemas.microsoft.com/office/drawing/2014/main" id="{CB0DFBB5-1EBC-3FA1-5DDA-F5056662F00E}"/>
              </a:ext>
            </a:extLst>
          </p:cNvPr>
          <p:cNvPicPr>
            <a:picLocks noGrp="1" noChangeAspect="1"/>
          </p:cNvPicPr>
          <p:nvPr>
            <p:ph idx="1"/>
          </p:nvPr>
        </p:nvPicPr>
        <p:blipFill>
          <a:blip r:embed="rId2"/>
          <a:stretch>
            <a:fillRect/>
          </a:stretch>
        </p:blipFill>
        <p:spPr>
          <a:xfrm>
            <a:off x="388125" y="2003937"/>
            <a:ext cx="8535140" cy="1425063"/>
          </a:xfrm>
        </p:spPr>
      </p:pic>
      <p:pic>
        <p:nvPicPr>
          <p:cNvPr id="9" name="Picture 8">
            <a:extLst>
              <a:ext uri="{FF2B5EF4-FFF2-40B4-BE49-F238E27FC236}">
                <a16:creationId xmlns:a16="http://schemas.microsoft.com/office/drawing/2014/main" id="{69D9267F-E1A6-3892-E52E-05CBF0BDB654}"/>
              </a:ext>
            </a:extLst>
          </p:cNvPr>
          <p:cNvPicPr>
            <a:picLocks noChangeAspect="1"/>
          </p:cNvPicPr>
          <p:nvPr/>
        </p:nvPicPr>
        <p:blipFill>
          <a:blip r:embed="rId3"/>
          <a:stretch>
            <a:fillRect/>
          </a:stretch>
        </p:blipFill>
        <p:spPr>
          <a:xfrm>
            <a:off x="388125" y="3679605"/>
            <a:ext cx="11415749" cy="2903472"/>
          </a:xfrm>
          <a:prstGeom prst="rect">
            <a:avLst/>
          </a:prstGeom>
        </p:spPr>
      </p:pic>
    </p:spTree>
    <p:extLst>
      <p:ext uri="{BB962C8B-B14F-4D97-AF65-F5344CB8AC3E}">
        <p14:creationId xmlns:p14="http://schemas.microsoft.com/office/powerpoint/2010/main" val="2953568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DCE76-7EF4-424A-8EB1-3C4FA4712FEC}"/>
              </a:ext>
            </a:extLst>
          </p:cNvPr>
          <p:cNvSpPr>
            <a:spLocks noGrp="1"/>
          </p:cNvSpPr>
          <p:nvPr>
            <p:ph type="title"/>
          </p:nvPr>
        </p:nvSpPr>
        <p:spPr>
          <a:xfrm>
            <a:off x="677334" y="609600"/>
            <a:ext cx="8596668" cy="800911"/>
          </a:xfrm>
        </p:spPr>
        <p:txBody>
          <a:bodyPr>
            <a:normAutofit/>
          </a:bodyPr>
          <a:lstStyle/>
          <a:p>
            <a:r>
              <a:rPr lang="en-US" sz="3200" dirty="0"/>
              <a:t>Step 1: Cleanse the database</a:t>
            </a:r>
          </a:p>
        </p:txBody>
      </p:sp>
      <p:sp>
        <p:nvSpPr>
          <p:cNvPr id="5" name="Content Placeholder 4">
            <a:extLst>
              <a:ext uri="{FF2B5EF4-FFF2-40B4-BE49-F238E27FC236}">
                <a16:creationId xmlns:a16="http://schemas.microsoft.com/office/drawing/2014/main" id="{CFA3177E-6BEC-47C8-997E-95DEBD650016}"/>
              </a:ext>
            </a:extLst>
          </p:cNvPr>
          <p:cNvSpPr>
            <a:spLocks noGrp="1"/>
          </p:cNvSpPr>
          <p:nvPr>
            <p:ph idx="1"/>
          </p:nvPr>
        </p:nvSpPr>
        <p:spPr>
          <a:xfrm>
            <a:off x="677334" y="1550989"/>
            <a:ext cx="8596668" cy="5073547"/>
          </a:xfrm>
        </p:spPr>
        <p:txBody>
          <a:bodyPr>
            <a:normAutofit/>
          </a:bodyPr>
          <a:lstStyle/>
          <a:p>
            <a:r>
              <a:rPr lang="en-US" dirty="0"/>
              <a:t>This will be elaborated on later, but essentially looked for issues in the database and decide how to clean them, and then apply the cleaning changes</a:t>
            </a:r>
          </a:p>
          <a:p>
            <a:endParaRPr lang="en-US" dirty="0"/>
          </a:p>
          <a:p>
            <a:r>
              <a:rPr lang="en-US" dirty="0"/>
              <a:t>Applied cleaning by making a second table with the changes, to allow for cleaner functions and procedures for loading tables:</a:t>
            </a:r>
          </a:p>
        </p:txBody>
      </p:sp>
      <p:pic>
        <p:nvPicPr>
          <p:cNvPr id="3" name="Picture 2">
            <a:extLst>
              <a:ext uri="{FF2B5EF4-FFF2-40B4-BE49-F238E27FC236}">
                <a16:creationId xmlns:a16="http://schemas.microsoft.com/office/drawing/2014/main" id="{4C4EE600-2A6F-9675-E6B2-4A664BAFCB32}"/>
              </a:ext>
            </a:extLst>
          </p:cNvPr>
          <p:cNvPicPr>
            <a:picLocks noChangeAspect="1"/>
          </p:cNvPicPr>
          <p:nvPr/>
        </p:nvPicPr>
        <p:blipFill>
          <a:blip r:embed="rId2"/>
          <a:stretch>
            <a:fillRect/>
          </a:stretch>
        </p:blipFill>
        <p:spPr>
          <a:xfrm>
            <a:off x="677334" y="3429000"/>
            <a:ext cx="6501700" cy="701623"/>
          </a:xfrm>
          <a:prstGeom prst="rect">
            <a:avLst/>
          </a:prstGeom>
        </p:spPr>
      </p:pic>
    </p:spTree>
    <p:extLst>
      <p:ext uri="{BB962C8B-B14F-4D97-AF65-F5344CB8AC3E}">
        <p14:creationId xmlns:p14="http://schemas.microsoft.com/office/powerpoint/2010/main" val="14435882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[Class].[Course]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CourseId</a:t>
            </a:r>
            <a:r>
              <a:rPr lang="en-US" dirty="0"/>
              <a:t> (To act as a surrogate key)</a:t>
            </a:r>
          </a:p>
          <a:p>
            <a:pPr lvl="1"/>
            <a:r>
              <a:rPr lang="en-US" dirty="0" err="1"/>
              <a:t>CourseName</a:t>
            </a:r>
            <a:r>
              <a:rPr lang="en-US" dirty="0"/>
              <a:t> (To have the name identified and isolated)</a:t>
            </a:r>
          </a:p>
          <a:p>
            <a:pPr lvl="1"/>
            <a:r>
              <a:rPr lang="en-US" dirty="0" err="1"/>
              <a:t>CourseHour</a:t>
            </a:r>
            <a:r>
              <a:rPr lang="en-US" dirty="0"/>
              <a:t> (To have the hours identified and isolated)</a:t>
            </a:r>
          </a:p>
          <a:p>
            <a:pPr lvl="1"/>
            <a:r>
              <a:rPr lang="en-US" dirty="0" err="1"/>
              <a:t>CourseCredit</a:t>
            </a:r>
            <a:r>
              <a:rPr lang="en-US" dirty="0"/>
              <a:t> (To have the credits identified and isolated)</a:t>
            </a:r>
          </a:p>
          <a:p>
            <a:r>
              <a:rPr lang="en-US" dirty="0"/>
              <a:t>Modified</a:t>
            </a:r>
          </a:p>
          <a:p>
            <a:pPr lvl="1"/>
            <a:r>
              <a:rPr lang="en-US" dirty="0"/>
              <a:t>Description renamed </a:t>
            </a:r>
            <a:r>
              <a:rPr lang="en-US" dirty="0" err="1"/>
              <a:t>CourseDescription</a:t>
            </a:r>
            <a:r>
              <a:rPr lang="en-US" dirty="0"/>
              <a:t> (more fitting)</a:t>
            </a:r>
          </a:p>
          <a:p>
            <a:r>
              <a:rPr lang="en-US" dirty="0"/>
              <a:t>Removed</a:t>
            </a:r>
          </a:p>
          <a:p>
            <a:pPr lvl="1"/>
            <a:r>
              <a:rPr lang="en-US" dirty="0"/>
              <a:t>Course (</a:t>
            </a:r>
            <a:r>
              <a:rPr lang="en-US" dirty="0" err="1"/>
              <a:t>hr</a:t>
            </a:r>
            <a:r>
              <a:rPr lang="en-US" dirty="0"/>
              <a:t>, </a:t>
            </a:r>
            <a:r>
              <a:rPr lang="en-US" dirty="0" err="1"/>
              <a:t>crd</a:t>
            </a:r>
            <a:r>
              <a:rPr lang="en-US" dirty="0"/>
              <a:t>): Broken down into the name/hour/credit columns</a:t>
            </a:r>
          </a:p>
        </p:txBody>
      </p:sp>
    </p:spTree>
    <p:extLst>
      <p:ext uri="{BB962C8B-B14F-4D97-AF65-F5344CB8AC3E}">
        <p14:creationId xmlns:p14="http://schemas.microsoft.com/office/powerpoint/2010/main" val="2212528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a:bodyPr>
          <a:lstStyle/>
          <a:p>
            <a:r>
              <a:rPr lang="en-US" dirty="0"/>
              <a:t>[Class].[Course]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p:txBody>
          <a:bodyPr/>
          <a:lstStyle/>
          <a:p>
            <a:r>
              <a:rPr lang="en-US" dirty="0" err="1"/>
              <a:t>PK_Course</a:t>
            </a:r>
            <a:r>
              <a:rPr lang="en-US" dirty="0"/>
              <a:t> on </a:t>
            </a:r>
            <a:r>
              <a:rPr lang="en-US" dirty="0" err="1"/>
              <a:t>CourseId</a:t>
            </a:r>
            <a:endParaRPr lang="en-US" dirty="0"/>
          </a:p>
          <a:p>
            <a:pPr lvl="1"/>
            <a:r>
              <a:rPr lang="en-US" dirty="0"/>
              <a:t>Reason: because it is a surrogate key</a:t>
            </a:r>
          </a:p>
          <a:p>
            <a:pPr marL="0" indent="0">
              <a:buNone/>
            </a:pPr>
            <a:endParaRPr lang="en-US" dirty="0"/>
          </a:p>
          <a:p>
            <a:r>
              <a:rPr lang="en-US" dirty="0" err="1"/>
              <a:t>AK_CourseName</a:t>
            </a:r>
            <a:r>
              <a:rPr lang="en-US" dirty="0"/>
              <a:t> on </a:t>
            </a:r>
            <a:r>
              <a:rPr lang="en-US" dirty="0" err="1"/>
              <a:t>CourseName</a:t>
            </a:r>
            <a:endParaRPr lang="en-US" dirty="0"/>
          </a:p>
          <a:p>
            <a:pPr lvl="1"/>
            <a:r>
              <a:rPr lang="en-US" dirty="0"/>
              <a:t>Reason: to ensure only unique courses are inserted into the table, and to allow it to be used for FK relationships to directly have the name in other tables rather than needing to join</a:t>
            </a:r>
          </a:p>
        </p:txBody>
      </p:sp>
    </p:spTree>
    <p:extLst>
      <p:ext uri="{BB962C8B-B14F-4D97-AF65-F5344CB8AC3E}">
        <p14:creationId xmlns:p14="http://schemas.microsoft.com/office/powerpoint/2010/main" val="3043139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43798-320E-619F-C608-8EBC100D7717}"/>
              </a:ext>
            </a:extLst>
          </p:cNvPr>
          <p:cNvSpPr>
            <a:spLocks noGrp="1"/>
          </p:cNvSpPr>
          <p:nvPr>
            <p:ph type="title"/>
          </p:nvPr>
        </p:nvSpPr>
        <p:spPr/>
        <p:txBody>
          <a:bodyPr/>
          <a:lstStyle/>
          <a:p>
            <a:r>
              <a:rPr lang="en-US" dirty="0"/>
              <a:t>[Class].[Course] Check and Default Constraints</a:t>
            </a:r>
          </a:p>
        </p:txBody>
      </p:sp>
      <p:sp>
        <p:nvSpPr>
          <p:cNvPr id="3" name="Content Placeholder 2">
            <a:extLst>
              <a:ext uri="{FF2B5EF4-FFF2-40B4-BE49-F238E27FC236}">
                <a16:creationId xmlns:a16="http://schemas.microsoft.com/office/drawing/2014/main" id="{6F7252FD-7086-5D94-4DBA-CB77F51A93A0}"/>
              </a:ext>
            </a:extLst>
          </p:cNvPr>
          <p:cNvSpPr>
            <a:spLocks noGrp="1"/>
          </p:cNvSpPr>
          <p:nvPr>
            <p:ph idx="1"/>
          </p:nvPr>
        </p:nvSpPr>
        <p:spPr/>
        <p:txBody>
          <a:bodyPr/>
          <a:lstStyle/>
          <a:p>
            <a:r>
              <a:rPr lang="en-US" dirty="0" err="1"/>
              <a:t>CK_Course_CourseValidity</a:t>
            </a:r>
            <a:endParaRPr lang="en-US" dirty="0"/>
          </a:p>
          <a:p>
            <a:pPr lvl="1"/>
            <a:r>
              <a:rPr lang="en-US" dirty="0"/>
              <a:t>Check Constraint: ([</a:t>
            </a:r>
            <a:r>
              <a:rPr lang="en-US" dirty="0" err="1"/>
              <a:t>CourseHour</a:t>
            </a:r>
            <a:r>
              <a:rPr lang="en-US" dirty="0"/>
              <a:t>]&gt;=(0.00) AND [</a:t>
            </a:r>
            <a:r>
              <a:rPr lang="en-US" dirty="0" err="1"/>
              <a:t>CourseCredit</a:t>
            </a:r>
            <a:r>
              <a:rPr lang="en-US" dirty="0"/>
              <a:t>]&gt;=(0.00) AND [</a:t>
            </a:r>
            <a:r>
              <a:rPr lang="en-US" dirty="0" err="1"/>
              <a:t>CourseName</a:t>
            </a:r>
            <a:r>
              <a:rPr lang="en-US" dirty="0"/>
              <a:t>] like N'[A-Z][- A-Z][- A-Z][- A-Z0-9]%’)</a:t>
            </a:r>
          </a:p>
          <a:p>
            <a:pPr lvl="2"/>
            <a:r>
              <a:rPr lang="en-US" dirty="0"/>
              <a:t>Reason: To ensure a course is valid (logically hour/credit cannot be negative), and want to ensure some characteristics in course name to reduce odds of garbage entry</a:t>
            </a:r>
          </a:p>
          <a:p>
            <a:endParaRPr lang="en-US" dirty="0"/>
          </a:p>
          <a:p>
            <a:r>
              <a:rPr lang="en-US" dirty="0" err="1"/>
              <a:t>CK_Course_CreditCap</a:t>
            </a:r>
            <a:endParaRPr lang="en-US" dirty="0"/>
          </a:p>
          <a:p>
            <a:pPr lvl="1"/>
            <a:r>
              <a:rPr lang="en-US" dirty="0"/>
              <a:t>Check Constraint: ([</a:t>
            </a:r>
            <a:r>
              <a:rPr lang="en-US" dirty="0" err="1"/>
              <a:t>CourseCredit</a:t>
            </a:r>
            <a:r>
              <a:rPr lang="en-US" dirty="0"/>
              <a:t>]&lt;=(12.00) AND [</a:t>
            </a:r>
            <a:r>
              <a:rPr lang="en-US" dirty="0" err="1"/>
              <a:t>CourseCredit</a:t>
            </a:r>
            <a:r>
              <a:rPr lang="en-US" dirty="0"/>
              <a:t>]&gt;=(0.00))</a:t>
            </a:r>
          </a:p>
          <a:p>
            <a:pPr lvl="2"/>
            <a:r>
              <a:rPr lang="en-US" dirty="0"/>
              <a:t>Reason: To ensure credit entries have a fixed cap to avoid garbage data</a:t>
            </a:r>
          </a:p>
        </p:txBody>
      </p:sp>
    </p:spTree>
    <p:extLst>
      <p:ext uri="{BB962C8B-B14F-4D97-AF65-F5344CB8AC3E}">
        <p14:creationId xmlns:p14="http://schemas.microsoft.com/office/powerpoint/2010/main" val="36904068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29BB-3C24-CD13-B96A-6F0F398361AF}"/>
              </a:ext>
            </a:extLst>
          </p:cNvPr>
          <p:cNvSpPr>
            <a:spLocks noGrp="1"/>
          </p:cNvSpPr>
          <p:nvPr>
            <p:ph type="title"/>
          </p:nvPr>
        </p:nvSpPr>
        <p:spPr/>
        <p:txBody>
          <a:bodyPr/>
          <a:lstStyle/>
          <a:p>
            <a:r>
              <a:rPr lang="en-US" dirty="0"/>
              <a:t>[Class].[Course] Output</a:t>
            </a:r>
          </a:p>
        </p:txBody>
      </p:sp>
      <p:pic>
        <p:nvPicPr>
          <p:cNvPr id="5" name="Content Placeholder 4">
            <a:extLst>
              <a:ext uri="{FF2B5EF4-FFF2-40B4-BE49-F238E27FC236}">
                <a16:creationId xmlns:a16="http://schemas.microsoft.com/office/drawing/2014/main" id="{408D1FCD-90FF-37B5-7CF2-E98DA5E54CAD}"/>
              </a:ext>
            </a:extLst>
          </p:cNvPr>
          <p:cNvPicPr>
            <a:picLocks noGrp="1" noChangeAspect="1"/>
          </p:cNvPicPr>
          <p:nvPr>
            <p:ph idx="1"/>
          </p:nvPr>
        </p:nvPicPr>
        <p:blipFill>
          <a:blip r:embed="rId2"/>
          <a:stretch>
            <a:fillRect/>
          </a:stretch>
        </p:blipFill>
        <p:spPr>
          <a:xfrm>
            <a:off x="677863" y="2950976"/>
            <a:ext cx="8596312" cy="2300660"/>
          </a:xfrm>
        </p:spPr>
      </p:pic>
    </p:spTree>
    <p:extLst>
      <p:ext uri="{BB962C8B-B14F-4D97-AF65-F5344CB8AC3E}">
        <p14:creationId xmlns:p14="http://schemas.microsoft.com/office/powerpoint/2010/main" val="25175558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49D6-3A2A-DC38-068A-2F4949C086BD}"/>
              </a:ext>
            </a:extLst>
          </p:cNvPr>
          <p:cNvSpPr>
            <a:spLocks noGrp="1"/>
          </p:cNvSpPr>
          <p:nvPr>
            <p:ph type="title"/>
          </p:nvPr>
        </p:nvSpPr>
        <p:spPr/>
        <p:txBody>
          <a:bodyPr/>
          <a:lstStyle/>
          <a:p>
            <a:r>
              <a:rPr lang="en-US" dirty="0"/>
              <a:t>[Class].[Class] PDM</a:t>
            </a:r>
          </a:p>
        </p:txBody>
      </p:sp>
      <p:pic>
        <p:nvPicPr>
          <p:cNvPr id="5" name="Content Placeholder 4">
            <a:extLst>
              <a:ext uri="{FF2B5EF4-FFF2-40B4-BE49-F238E27FC236}">
                <a16:creationId xmlns:a16="http://schemas.microsoft.com/office/drawing/2014/main" id="{A74053E4-9A62-6C8F-BB67-821359DFC647}"/>
              </a:ext>
            </a:extLst>
          </p:cNvPr>
          <p:cNvPicPr>
            <a:picLocks noGrp="1" noChangeAspect="1"/>
          </p:cNvPicPr>
          <p:nvPr>
            <p:ph idx="1"/>
          </p:nvPr>
        </p:nvPicPr>
        <p:blipFill>
          <a:blip r:embed="rId2"/>
          <a:stretch>
            <a:fillRect/>
          </a:stretch>
        </p:blipFill>
        <p:spPr>
          <a:xfrm>
            <a:off x="1710566" y="2310451"/>
            <a:ext cx="6530906" cy="3581710"/>
          </a:xfrm>
        </p:spPr>
      </p:pic>
    </p:spTree>
    <p:extLst>
      <p:ext uri="{BB962C8B-B14F-4D97-AF65-F5344CB8AC3E}">
        <p14:creationId xmlns:p14="http://schemas.microsoft.com/office/powerpoint/2010/main" val="20621513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B1ED-471C-2983-83E8-3813DA237853}"/>
              </a:ext>
            </a:extLst>
          </p:cNvPr>
          <p:cNvSpPr>
            <a:spLocks noGrp="1"/>
          </p:cNvSpPr>
          <p:nvPr>
            <p:ph type="title"/>
          </p:nvPr>
        </p:nvSpPr>
        <p:spPr/>
        <p:txBody>
          <a:bodyPr/>
          <a:lstStyle/>
          <a:p>
            <a:r>
              <a:rPr lang="en-US" dirty="0"/>
              <a:t>[Class].[Class] FK relationships to its Parents</a:t>
            </a:r>
          </a:p>
        </p:txBody>
      </p:sp>
      <p:pic>
        <p:nvPicPr>
          <p:cNvPr id="5" name="Content Placeholder 4">
            <a:extLst>
              <a:ext uri="{FF2B5EF4-FFF2-40B4-BE49-F238E27FC236}">
                <a16:creationId xmlns:a16="http://schemas.microsoft.com/office/drawing/2014/main" id="{A1DFCB3F-BFB1-05FE-258F-361D9458C836}"/>
              </a:ext>
            </a:extLst>
          </p:cNvPr>
          <p:cNvPicPr>
            <a:picLocks noGrp="1" noChangeAspect="1"/>
          </p:cNvPicPr>
          <p:nvPr>
            <p:ph idx="1"/>
          </p:nvPr>
        </p:nvPicPr>
        <p:blipFill>
          <a:blip r:embed="rId2"/>
          <a:stretch>
            <a:fillRect/>
          </a:stretch>
        </p:blipFill>
        <p:spPr>
          <a:xfrm>
            <a:off x="3619541" y="2577174"/>
            <a:ext cx="2712955" cy="3048264"/>
          </a:xfrm>
        </p:spPr>
      </p:pic>
    </p:spTree>
    <p:extLst>
      <p:ext uri="{BB962C8B-B14F-4D97-AF65-F5344CB8AC3E}">
        <p14:creationId xmlns:p14="http://schemas.microsoft.com/office/powerpoint/2010/main" val="1534649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8C95-B4DA-EB1C-E3A1-3548E0F5DD71}"/>
              </a:ext>
            </a:extLst>
          </p:cNvPr>
          <p:cNvSpPr>
            <a:spLocks noGrp="1"/>
          </p:cNvSpPr>
          <p:nvPr>
            <p:ph type="title"/>
          </p:nvPr>
        </p:nvSpPr>
        <p:spPr/>
        <p:txBody>
          <a:bodyPr/>
          <a:lstStyle/>
          <a:p>
            <a:r>
              <a:rPr lang="en-US" dirty="0"/>
              <a:t>[Class].[Class] Overview</a:t>
            </a:r>
          </a:p>
        </p:txBody>
      </p:sp>
      <p:pic>
        <p:nvPicPr>
          <p:cNvPr id="5" name="Content Placeholder 4">
            <a:extLst>
              <a:ext uri="{FF2B5EF4-FFF2-40B4-BE49-F238E27FC236}">
                <a16:creationId xmlns:a16="http://schemas.microsoft.com/office/drawing/2014/main" id="{67E56596-F237-F23E-B517-1DF29A4D91A8}"/>
              </a:ext>
            </a:extLst>
          </p:cNvPr>
          <p:cNvPicPr>
            <a:picLocks noGrp="1" noChangeAspect="1"/>
          </p:cNvPicPr>
          <p:nvPr>
            <p:ph idx="1"/>
          </p:nvPr>
        </p:nvPicPr>
        <p:blipFill>
          <a:blip r:embed="rId2"/>
          <a:stretch>
            <a:fillRect/>
          </a:stretch>
        </p:blipFill>
        <p:spPr>
          <a:xfrm>
            <a:off x="677334" y="1568839"/>
            <a:ext cx="8077560" cy="2429662"/>
          </a:xfrm>
        </p:spPr>
      </p:pic>
      <p:pic>
        <p:nvPicPr>
          <p:cNvPr id="9" name="Picture 8">
            <a:extLst>
              <a:ext uri="{FF2B5EF4-FFF2-40B4-BE49-F238E27FC236}">
                <a16:creationId xmlns:a16="http://schemas.microsoft.com/office/drawing/2014/main" id="{3261D3BE-0B6E-9215-743F-EFE288BDF167}"/>
              </a:ext>
            </a:extLst>
          </p:cNvPr>
          <p:cNvPicPr>
            <a:picLocks noChangeAspect="1"/>
          </p:cNvPicPr>
          <p:nvPr/>
        </p:nvPicPr>
        <p:blipFill>
          <a:blip r:embed="rId3"/>
          <a:stretch>
            <a:fillRect/>
          </a:stretch>
        </p:blipFill>
        <p:spPr>
          <a:xfrm>
            <a:off x="677334" y="3998501"/>
            <a:ext cx="9916087" cy="2667850"/>
          </a:xfrm>
          <a:prstGeom prst="rect">
            <a:avLst/>
          </a:prstGeom>
        </p:spPr>
      </p:pic>
    </p:spTree>
    <p:extLst>
      <p:ext uri="{BB962C8B-B14F-4D97-AF65-F5344CB8AC3E}">
        <p14:creationId xmlns:p14="http://schemas.microsoft.com/office/powerpoint/2010/main" val="21066717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BE95-F9F0-DE72-28D2-A85E2C6E474E}"/>
              </a:ext>
            </a:extLst>
          </p:cNvPr>
          <p:cNvSpPr>
            <a:spLocks noGrp="1"/>
          </p:cNvSpPr>
          <p:nvPr>
            <p:ph type="title"/>
          </p:nvPr>
        </p:nvSpPr>
        <p:spPr/>
        <p:txBody>
          <a:bodyPr/>
          <a:lstStyle/>
          <a:p>
            <a:r>
              <a:rPr lang="en-US" dirty="0"/>
              <a:t>[Class].[Class] Added / Removed / Modified Columns</a:t>
            </a:r>
          </a:p>
        </p:txBody>
      </p:sp>
      <p:sp>
        <p:nvSpPr>
          <p:cNvPr id="3" name="Content Placeholder 2">
            <a:extLst>
              <a:ext uri="{FF2B5EF4-FFF2-40B4-BE49-F238E27FC236}">
                <a16:creationId xmlns:a16="http://schemas.microsoft.com/office/drawing/2014/main" id="{4349270F-0388-250F-21B3-60859B87BDE4}"/>
              </a:ext>
            </a:extLst>
          </p:cNvPr>
          <p:cNvSpPr>
            <a:spLocks noGrp="1"/>
          </p:cNvSpPr>
          <p:nvPr>
            <p:ph idx="1"/>
          </p:nvPr>
        </p:nvSpPr>
        <p:spPr/>
        <p:txBody>
          <a:bodyPr/>
          <a:lstStyle/>
          <a:p>
            <a:r>
              <a:rPr lang="en-US" dirty="0"/>
              <a:t>Added</a:t>
            </a:r>
          </a:p>
          <a:p>
            <a:pPr lvl="1"/>
            <a:r>
              <a:rPr lang="en-US" dirty="0" err="1"/>
              <a:t>ClassId</a:t>
            </a:r>
            <a:r>
              <a:rPr lang="en-US" dirty="0"/>
              <a:t> (to act as a surrogate key)</a:t>
            </a:r>
          </a:p>
          <a:p>
            <a:pPr lvl="1"/>
            <a:r>
              <a:rPr lang="en-US" dirty="0" err="1"/>
              <a:t>ClassOvertally</a:t>
            </a:r>
            <a:r>
              <a:rPr lang="en-US" dirty="0"/>
              <a:t> (to separately track the enrollment past limit)</a:t>
            </a:r>
          </a:p>
          <a:p>
            <a:pPr lvl="1"/>
            <a:r>
              <a:rPr lang="en-US" dirty="0" err="1"/>
              <a:t>TotalEnrollmentInClass</a:t>
            </a:r>
            <a:r>
              <a:rPr lang="en-US" dirty="0"/>
              <a:t> (to have the overall enrollment)</a:t>
            </a:r>
          </a:p>
          <a:p>
            <a:pPr lvl="1"/>
            <a:r>
              <a:rPr lang="en-US" dirty="0" err="1"/>
              <a:t>CourseName</a:t>
            </a:r>
            <a:r>
              <a:rPr lang="en-US" dirty="0"/>
              <a:t> (to directly have the course name and reduce joining) </a:t>
            </a:r>
          </a:p>
          <a:p>
            <a:r>
              <a:rPr lang="en-US" dirty="0"/>
              <a:t>Modified</a:t>
            </a:r>
          </a:p>
          <a:p>
            <a:pPr lvl="1"/>
            <a:r>
              <a:rPr lang="en-US" dirty="0"/>
              <a:t>Enrolled renamed to </a:t>
            </a:r>
            <a:r>
              <a:rPr lang="en-US" dirty="0" err="1"/>
              <a:t>EnrolledInClass</a:t>
            </a:r>
            <a:r>
              <a:rPr lang="en-US" dirty="0"/>
              <a:t> (more explicit naming), and also capped at class limit (since we now have </a:t>
            </a:r>
            <a:r>
              <a:rPr lang="en-US" dirty="0" err="1"/>
              <a:t>overtally</a:t>
            </a:r>
            <a:r>
              <a:rPr lang="en-US" dirty="0"/>
              <a:t> column)</a:t>
            </a:r>
          </a:p>
          <a:p>
            <a:pPr lvl="1"/>
            <a:r>
              <a:rPr lang="en-US" dirty="0"/>
              <a:t>Semester / Time / Sec / Code / Limit renamed to </a:t>
            </a:r>
            <a:r>
              <a:rPr lang="en-US" dirty="0" err="1"/>
              <a:t>SemesterOfClass</a:t>
            </a:r>
            <a:r>
              <a:rPr lang="en-US" dirty="0"/>
              <a:t> / </a:t>
            </a:r>
            <a:r>
              <a:rPr lang="en-US" dirty="0" err="1"/>
              <a:t>ClassTime</a:t>
            </a:r>
            <a:r>
              <a:rPr lang="en-US" dirty="0"/>
              <a:t> / </a:t>
            </a:r>
            <a:r>
              <a:rPr lang="en-US" dirty="0" err="1"/>
              <a:t>SectionCode</a:t>
            </a:r>
            <a:r>
              <a:rPr lang="en-US" dirty="0"/>
              <a:t> / </a:t>
            </a:r>
            <a:r>
              <a:rPr lang="en-US" dirty="0" err="1"/>
              <a:t>ClassCode</a:t>
            </a:r>
            <a:r>
              <a:rPr lang="en-US" dirty="0"/>
              <a:t> / </a:t>
            </a:r>
            <a:r>
              <a:rPr lang="en-US" dirty="0" err="1"/>
              <a:t>ClassLimit</a:t>
            </a:r>
            <a:r>
              <a:rPr lang="en-US" dirty="0"/>
              <a:t> (more explicit naming)</a:t>
            </a:r>
          </a:p>
        </p:txBody>
      </p:sp>
    </p:spTree>
    <p:extLst>
      <p:ext uri="{BB962C8B-B14F-4D97-AF65-F5344CB8AC3E}">
        <p14:creationId xmlns:p14="http://schemas.microsoft.com/office/powerpoint/2010/main" val="23135966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F6F7-8840-6371-F1DC-99416B2BB52B}"/>
              </a:ext>
            </a:extLst>
          </p:cNvPr>
          <p:cNvSpPr>
            <a:spLocks noGrp="1"/>
          </p:cNvSpPr>
          <p:nvPr>
            <p:ph type="title"/>
          </p:nvPr>
        </p:nvSpPr>
        <p:spPr/>
        <p:txBody>
          <a:bodyPr/>
          <a:lstStyle/>
          <a:p>
            <a:r>
              <a:rPr lang="en-US" dirty="0"/>
              <a:t>[Class].[Class] Computed / Derived Column(s)</a:t>
            </a:r>
          </a:p>
        </p:txBody>
      </p:sp>
      <p:sp>
        <p:nvSpPr>
          <p:cNvPr id="3" name="Content Placeholder 2">
            <a:extLst>
              <a:ext uri="{FF2B5EF4-FFF2-40B4-BE49-F238E27FC236}">
                <a16:creationId xmlns:a16="http://schemas.microsoft.com/office/drawing/2014/main" id="{7163C05D-6E3C-61D6-4C6D-42F077DFDFE4}"/>
              </a:ext>
            </a:extLst>
          </p:cNvPr>
          <p:cNvSpPr>
            <a:spLocks noGrp="1"/>
          </p:cNvSpPr>
          <p:nvPr>
            <p:ph idx="1"/>
          </p:nvPr>
        </p:nvSpPr>
        <p:spPr/>
        <p:txBody>
          <a:bodyPr/>
          <a:lstStyle/>
          <a:p>
            <a:r>
              <a:rPr lang="en-US" dirty="0" err="1"/>
              <a:t>TotalEnrollment</a:t>
            </a:r>
            <a:endParaRPr lang="en-US" dirty="0"/>
          </a:p>
        </p:txBody>
      </p:sp>
      <p:pic>
        <p:nvPicPr>
          <p:cNvPr id="5" name="Picture 4">
            <a:extLst>
              <a:ext uri="{FF2B5EF4-FFF2-40B4-BE49-F238E27FC236}">
                <a16:creationId xmlns:a16="http://schemas.microsoft.com/office/drawing/2014/main" id="{FA97D356-4944-3CD9-1F62-253A36C6A354}"/>
              </a:ext>
            </a:extLst>
          </p:cNvPr>
          <p:cNvPicPr>
            <a:picLocks noChangeAspect="1"/>
          </p:cNvPicPr>
          <p:nvPr/>
        </p:nvPicPr>
        <p:blipFill>
          <a:blip r:embed="rId2"/>
          <a:stretch>
            <a:fillRect/>
          </a:stretch>
        </p:blipFill>
        <p:spPr>
          <a:xfrm>
            <a:off x="1068731" y="2532813"/>
            <a:ext cx="7132938" cy="2453853"/>
          </a:xfrm>
          <a:prstGeom prst="rect">
            <a:avLst/>
          </a:prstGeom>
        </p:spPr>
      </p:pic>
    </p:spTree>
    <p:extLst>
      <p:ext uri="{BB962C8B-B14F-4D97-AF65-F5344CB8AC3E}">
        <p14:creationId xmlns:p14="http://schemas.microsoft.com/office/powerpoint/2010/main" val="41954859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E3ED-55C7-E315-3A0F-95DB95E606F9}"/>
              </a:ext>
            </a:extLst>
          </p:cNvPr>
          <p:cNvSpPr>
            <a:spLocks noGrp="1"/>
          </p:cNvSpPr>
          <p:nvPr>
            <p:ph type="title"/>
          </p:nvPr>
        </p:nvSpPr>
        <p:spPr/>
        <p:txBody>
          <a:bodyPr>
            <a:normAutofit/>
          </a:bodyPr>
          <a:lstStyle/>
          <a:p>
            <a:r>
              <a:rPr lang="en-US" dirty="0"/>
              <a:t>[Class].[Class] Primary, Foreign, and Alternate Keys (Unique Constraints)</a:t>
            </a:r>
          </a:p>
        </p:txBody>
      </p:sp>
      <p:sp>
        <p:nvSpPr>
          <p:cNvPr id="3" name="Content Placeholder 2">
            <a:extLst>
              <a:ext uri="{FF2B5EF4-FFF2-40B4-BE49-F238E27FC236}">
                <a16:creationId xmlns:a16="http://schemas.microsoft.com/office/drawing/2014/main" id="{88C9FFB2-9312-E461-62AA-EFF5407E5C58}"/>
              </a:ext>
            </a:extLst>
          </p:cNvPr>
          <p:cNvSpPr>
            <a:spLocks noGrp="1"/>
          </p:cNvSpPr>
          <p:nvPr>
            <p:ph idx="1"/>
          </p:nvPr>
        </p:nvSpPr>
        <p:spPr/>
        <p:txBody>
          <a:bodyPr/>
          <a:lstStyle/>
          <a:p>
            <a:r>
              <a:rPr lang="en-US" dirty="0" err="1"/>
              <a:t>PK_Class</a:t>
            </a:r>
            <a:r>
              <a:rPr lang="en-US" dirty="0"/>
              <a:t> on </a:t>
            </a:r>
            <a:r>
              <a:rPr lang="en-US" dirty="0" err="1"/>
              <a:t>ClassId</a:t>
            </a:r>
            <a:endParaRPr lang="en-US" dirty="0"/>
          </a:p>
          <a:p>
            <a:pPr lvl="1"/>
            <a:r>
              <a:rPr lang="en-US" dirty="0"/>
              <a:t>Reason: because it’s a surrogate key</a:t>
            </a:r>
          </a:p>
          <a:p>
            <a:r>
              <a:rPr lang="en-US" dirty="0" err="1"/>
              <a:t>FK_Class_Course</a:t>
            </a:r>
            <a:r>
              <a:rPr lang="en-US" dirty="0"/>
              <a:t> on </a:t>
            </a:r>
            <a:r>
              <a:rPr lang="en-US" dirty="0" err="1"/>
              <a:t>CourseName</a:t>
            </a:r>
            <a:endParaRPr lang="en-US" dirty="0"/>
          </a:p>
          <a:p>
            <a:pPr lvl="1"/>
            <a:r>
              <a:rPr lang="en-US" dirty="0"/>
              <a:t>To ensure referential integrity, only classes of courses in the course table can be added to the class table</a:t>
            </a:r>
          </a:p>
        </p:txBody>
      </p:sp>
    </p:spTree>
    <p:extLst>
      <p:ext uri="{BB962C8B-B14F-4D97-AF65-F5344CB8AC3E}">
        <p14:creationId xmlns:p14="http://schemas.microsoft.com/office/powerpoint/2010/main" val="372770727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1059</TotalTime>
  <Words>7454</Words>
  <Application>Microsoft Office PowerPoint</Application>
  <PresentationFormat>Widescreen</PresentationFormat>
  <Paragraphs>868</Paragraphs>
  <Slides>304</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304</vt:i4>
      </vt:variant>
    </vt:vector>
  </HeadingPairs>
  <TitlesOfParts>
    <vt:vector size="311" baseType="lpstr">
      <vt:lpstr>Arial</vt:lpstr>
      <vt:lpstr>Calibri</vt:lpstr>
      <vt:lpstr>Trebuchet MS</vt:lpstr>
      <vt:lpstr>Wingdings 3</vt:lpstr>
      <vt:lpstr>Facet</vt:lpstr>
      <vt:lpstr>Document</vt:lpstr>
      <vt:lpstr>Packager Shell Object</vt:lpstr>
      <vt:lpstr>CSCI 331 – Group Project 3</vt:lpstr>
      <vt:lpstr>Project Management</vt:lpstr>
      <vt:lpstr>The Project Plan</vt:lpstr>
      <vt:lpstr>Planning Phase</vt:lpstr>
      <vt:lpstr>Step 1: Ask Professor Heller Questions</vt:lpstr>
      <vt:lpstr>Step 2: Make a Plan PDF (with aid of Lucidcharts ERD diagrams)</vt:lpstr>
      <vt:lpstr>Step 3: Review the plan</vt:lpstr>
      <vt:lpstr>Implementation Phase</vt:lpstr>
      <vt:lpstr>Step 1: Cleanse the database</vt:lpstr>
      <vt:lpstr>Step 2: Set up the UDTs and Tables</vt:lpstr>
      <vt:lpstr>Tables of the database</vt:lpstr>
      <vt:lpstr>Presentation Phase</vt:lpstr>
      <vt:lpstr>Use of Discord, and how the Group Assisted Each other</vt:lpstr>
      <vt:lpstr>In Lieu of Regularly Scheduled Meetings…</vt:lpstr>
      <vt:lpstr>Example: to ensure everyone’s work is submitted, threads were used to compile results</vt:lpstr>
      <vt:lpstr>Example: Utilizing Discord to announce deadlines for people, as well as provide information </vt:lpstr>
      <vt:lpstr>Group Assistance</vt:lpstr>
      <vt:lpstr>Use of RedGate</vt:lpstr>
      <vt:lpstr>How RedGate Assisted Us</vt:lpstr>
      <vt:lpstr>To-Do List and Gannt Chart</vt:lpstr>
      <vt:lpstr>To-Do List For Timothy Dakis </vt:lpstr>
      <vt:lpstr>To-Do List For Mikhaiel Gomes </vt:lpstr>
      <vt:lpstr>To-Do List For Shivanie Kemraj </vt:lpstr>
      <vt:lpstr>To-Do List For Konrad Rakowski </vt:lpstr>
      <vt:lpstr>To-Do List For Kevin Tang </vt:lpstr>
      <vt:lpstr>Gannt Chart</vt:lpstr>
      <vt:lpstr>The Project Part</vt:lpstr>
      <vt:lpstr>DbSecurity.UserAuthorization and Process.WorkFlowStep</vt:lpstr>
      <vt:lpstr>Standard-view PDM of DbSecurity.UserAuthorization and Process.WorkFlowStep</vt:lpstr>
      <vt:lpstr>Everything has a FK Relationship with the DbSecurity.UserAuthorization Table</vt:lpstr>
      <vt:lpstr>Overview of the Process.WorkFlowStep table</vt:lpstr>
      <vt:lpstr>Why our Database was Designed the way it was</vt:lpstr>
      <vt:lpstr>1) Easier Querying as a result of some denormalization</vt:lpstr>
      <vt:lpstr>2) Related: Assumption is that Tables Would not be Inserted into Directly, only as a Result of Calling the load Procedure</vt:lpstr>
      <vt:lpstr>CDM and LDM of the Database</vt:lpstr>
      <vt:lpstr>Logical Data Model (LDM) Part 1</vt:lpstr>
      <vt:lpstr>LDM Part 2</vt:lpstr>
      <vt:lpstr>LDM Combined</vt:lpstr>
      <vt:lpstr>Conceptual Data Model (CDM)</vt:lpstr>
      <vt:lpstr>Data Cleansing</vt:lpstr>
      <vt:lpstr>Cleansing Part 1: Class Limit &lt; Enrollment Count</vt:lpstr>
      <vt:lpstr>Part 2: How it was Dealt With</vt:lpstr>
      <vt:lpstr>Part 3: Looking for Possible Abnormalities</vt:lpstr>
      <vt:lpstr>Part 4: Looking into the Day issues Spotted</vt:lpstr>
      <vt:lpstr>Part 5: How it was Dealt With</vt:lpstr>
      <vt:lpstr>Part 5: Looking into the Time Issues Spotted</vt:lpstr>
      <vt:lpstr>Part 6: Looking into the Time Issues Spotted (Part 2)</vt:lpstr>
      <vt:lpstr>Part 7: Looking into the Time Issues Spotted (Part 3)</vt:lpstr>
      <vt:lpstr>Part 8: Looking into the Time Issues Spotted (Part 4)</vt:lpstr>
      <vt:lpstr>Part 9: How it was Dealt With</vt:lpstr>
      <vt:lpstr>Part 10: Looking into the Instructor Issues Spotted</vt:lpstr>
      <vt:lpstr>Part 11: How it was Dealt With</vt:lpstr>
      <vt:lpstr>Part 12: Looking into the Location Issues Spotted </vt:lpstr>
      <vt:lpstr>Part 13: How it was Dealt With</vt:lpstr>
      <vt:lpstr>Part 14: Section Code Format Consistency</vt:lpstr>
      <vt:lpstr>Part 15: How it was Dealt With</vt:lpstr>
      <vt:lpstr>Part 16: Cases Where There is &gt;1 day in a Column</vt:lpstr>
      <vt:lpstr>Part 17: Cases Where There is &gt;1 day in a Column (Part 2)</vt:lpstr>
      <vt:lpstr>Part 18: Cases Where There is &gt;1 day in a Column (Part 3)</vt:lpstr>
      <vt:lpstr>Part 19: How it was Dealt With</vt:lpstr>
      <vt:lpstr>Part 20: Analysis File (An Overview)</vt:lpstr>
      <vt:lpstr>Part 21: Cleansing Procedure (An Overview) (Shown Again Later In Procedure Section)</vt:lpstr>
      <vt:lpstr>Part 22: Fileupload Output (not Cleaned)</vt:lpstr>
      <vt:lpstr>Part 23: Fileupload Output (Cleaned)</vt:lpstr>
      <vt:lpstr>UDTs (User Defined Data Types)</vt:lpstr>
      <vt:lpstr>UDT Hierarchy Part 1</vt:lpstr>
      <vt:lpstr>UDT Hierarchy Part 2</vt:lpstr>
      <vt:lpstr>UDT Frequency Table</vt:lpstr>
      <vt:lpstr>UDT Breakdown Part 1 (The following UDTs were decided during planning)</vt:lpstr>
      <vt:lpstr>UDT Breakdown Part 2</vt:lpstr>
      <vt:lpstr>UDT Breakdown Part 3</vt:lpstr>
      <vt:lpstr>UDT Breakdown Part 4</vt:lpstr>
      <vt:lpstr>UDT Breakdown Part 5</vt:lpstr>
      <vt:lpstr>UDT Breakdown Part 6</vt:lpstr>
      <vt:lpstr>UDT Breakdown Part 7</vt:lpstr>
      <vt:lpstr>UDT Breakdown Part 8</vt:lpstr>
      <vt:lpstr>UDT Breakdown Part 9</vt:lpstr>
      <vt:lpstr>UDT Breakdown Part 10 (The following UDTs were decided during planning)</vt:lpstr>
      <vt:lpstr>Schemas of the Database</vt:lpstr>
      <vt:lpstr>Part 1: DbSecurity and Process</vt:lpstr>
      <vt:lpstr>Part 2: Project3Function</vt:lpstr>
      <vt:lpstr>Part 3: Project3Procedure</vt:lpstr>
      <vt:lpstr>Part 4: Uploadfile, Class, and Temporal</vt:lpstr>
      <vt:lpstr>Part 5: Department, Location, and Staff</vt:lpstr>
      <vt:lpstr>PDMs of Each Table</vt:lpstr>
      <vt:lpstr>To Avoid Repetition: The Following Were Done to Every Table and Will not be Mentioned in the Specific Table Breakdowns</vt:lpstr>
      <vt:lpstr>Overview of Every Table</vt:lpstr>
      <vt:lpstr>[Class].[Course] PDM</vt:lpstr>
      <vt:lpstr>[Class].[Course] Overview</vt:lpstr>
      <vt:lpstr>[Class].[Course] Added / Removed / Modified Columns</vt:lpstr>
      <vt:lpstr>[Class].[Course] Primary, Foreign, and Alternate Keys (Unique Constraints)</vt:lpstr>
      <vt:lpstr>[Class].[Course] Check and Default Constraints</vt:lpstr>
      <vt:lpstr>[Class].[Course] Output</vt:lpstr>
      <vt:lpstr>[Class].[Class] PDM</vt:lpstr>
      <vt:lpstr>[Class].[Class] FK relationships to its Parents</vt:lpstr>
      <vt:lpstr>[Class].[Class] Overview</vt:lpstr>
      <vt:lpstr>[Class].[Class] Added / Removed / Modified Columns</vt:lpstr>
      <vt:lpstr>[Class].[Class] Computed / Derived Column(s)</vt:lpstr>
      <vt:lpstr>[Class].[Class] Primary, Foreign, and Alternate Keys (Unique Constraints)</vt:lpstr>
      <vt:lpstr>[Class].[Class] Check and Default Constraints</vt:lpstr>
      <vt:lpstr>[Class].[Class] Output</vt:lpstr>
      <vt:lpstr>[Class].[ModeOfInstruction] PDM</vt:lpstr>
      <vt:lpstr>[Class].[ModeOfInstruction] Overview</vt:lpstr>
      <vt:lpstr>[Class].[ModeOfInstruction] Added / Removed / Modified Columns</vt:lpstr>
      <vt:lpstr>[Class].[ModeOfInstruction] Primary, Foreign, and Alternate Keys (Unique Constraints)</vt:lpstr>
      <vt:lpstr>[Class].[ModeOfInstruction] Output</vt:lpstr>
      <vt:lpstr>[Department].[Department] PDM</vt:lpstr>
      <vt:lpstr>[Department].[Department] Overview</vt:lpstr>
      <vt:lpstr>[Department].[Department] Added / Removed / Modified Columns</vt:lpstr>
      <vt:lpstr>[Department].[Department] Primary, Foreign, and Alternate Keys (Unique Constraints)</vt:lpstr>
      <vt:lpstr>[Department].[Department] Output</vt:lpstr>
      <vt:lpstr>[Location].[BuildingLocation] PDM</vt:lpstr>
      <vt:lpstr>[Location].[BuildingLocation] Overview</vt:lpstr>
      <vt:lpstr>[Location].[BuildingLocation] Added / Removed / Modified Columns</vt:lpstr>
      <vt:lpstr>[Location].[BuildingLocation] Primary, Foreign, and Alternate Keys (Unique Constraints)</vt:lpstr>
      <vt:lpstr>[Location].[BuildingLocation] Output</vt:lpstr>
      <vt:lpstr>[Location].[RoomLocation] PDM</vt:lpstr>
      <vt:lpstr>[Location].[RoomLocation] FK relationships to its Parents</vt:lpstr>
      <vt:lpstr>[Location].[RoomLocation] Overview</vt:lpstr>
      <vt:lpstr>[Location].[RoomLocation] Added / Removed / Modified Columns</vt:lpstr>
      <vt:lpstr>[Location].[RoomLocation] Computed / Derived Column(s)</vt:lpstr>
      <vt:lpstr>[Location].[RoomLocation] Primary, Foreign, and Alternate Keys (Unique Constraints)</vt:lpstr>
      <vt:lpstr>[Location].[RoomLocation] Output</vt:lpstr>
      <vt:lpstr>[Staff].[Instructor] PDM</vt:lpstr>
      <vt:lpstr>[Staff].[Instructor] Overview</vt:lpstr>
      <vt:lpstr>[Staff].[Instructor] Added / Removed / Modified Columns</vt:lpstr>
      <vt:lpstr>[Staff].[Instructor] Computed / Derived Column(s)</vt:lpstr>
      <vt:lpstr>[Staff].[Instructor] Primary, Foreign, and Alternate Keys (Unique Constraints)</vt:lpstr>
      <vt:lpstr>[Staff].[Instructor] Output</vt:lpstr>
      <vt:lpstr>[Temporal].[Day] PDM</vt:lpstr>
      <vt:lpstr>[Temporal].[Day] Overview</vt:lpstr>
      <vt:lpstr>[Temporal].[Day] Added / Removed / Modified Columns</vt:lpstr>
      <vt:lpstr>[Temporal].[Day] Primary, Foreign, and Alternate Keys (Unique Constraints)</vt:lpstr>
      <vt:lpstr>[Temporal].[Day] Check and Default Constraints</vt:lpstr>
      <vt:lpstr>[Temporal].[Day] Output</vt:lpstr>
      <vt:lpstr>[Class].[ClassDay] PDM</vt:lpstr>
      <vt:lpstr>[Class].[ClassDay] FK relationships to its Parents</vt:lpstr>
      <vt:lpstr>[Class].[ClassDay] Overview</vt:lpstr>
      <vt:lpstr>[Class].[ClassDay] Added / Removed / Modified Columns</vt:lpstr>
      <vt:lpstr>[Class].[ClassDay] Primary, Foreign, and Alternate Keys (Unique Constraints)</vt:lpstr>
      <vt:lpstr>[Class].[ClassDay] Output</vt:lpstr>
      <vt:lpstr>[Class].[ClassModeOfInstruction] PDM</vt:lpstr>
      <vt:lpstr>[Class].[ClassModeOfInstruction] FK relationships to its Parents</vt:lpstr>
      <vt:lpstr>[Class].[ClassModeOfInstruction] Overview</vt:lpstr>
      <vt:lpstr>[Class].[ClassModeOfInstruction] Added / Removed / Modified Columns</vt:lpstr>
      <vt:lpstr>[Class].[ClassModeOfInstruction] Primary, Foreign, and Alternate Keys (Unique Constraints)</vt:lpstr>
      <vt:lpstr>[Class].[ClassModeOfInstruction] Output</vt:lpstr>
      <vt:lpstr>[Location].[ClassRoomLocation] PDM</vt:lpstr>
      <vt:lpstr>[Location].[ClassRoomLocation] FK relationships to its Parents</vt:lpstr>
      <vt:lpstr>[Location].[ClassRoomLocation] Overview</vt:lpstr>
      <vt:lpstr>[Location].[ClassRoomLocation] Added / Removed / Modified Columns</vt:lpstr>
      <vt:lpstr>[Location].[ClassRoomLocation] Primary, Foreign, and Alternate Keys (Unique Constraints)</vt:lpstr>
      <vt:lpstr>[Location].[ClassRoomLocation] Output</vt:lpstr>
      <vt:lpstr>[Staff].[DepartmentInstructor] PDM</vt:lpstr>
      <vt:lpstr>[Staff].[DepartmentInstructor] FK relationships to its Parents</vt:lpstr>
      <vt:lpstr>[Staff].[DepartmentInstructor] Overview</vt:lpstr>
      <vt:lpstr>[Staff].[DepartmentInstructor] Added / Removed / Modified Columns</vt:lpstr>
      <vt:lpstr>[Staff].[DepartmentInstructor] Primary, Foreign, and Alternate Keys (Unique Constraints)</vt:lpstr>
      <vt:lpstr>[Staff].[DepartmentInstructor] Output</vt:lpstr>
      <vt:lpstr>[Staff].[InstructorClass] PDM</vt:lpstr>
      <vt:lpstr>[Staff].[InstructorClass] FK relationships to its Parents</vt:lpstr>
      <vt:lpstr>[Staff].[InstructorClass] Overview</vt:lpstr>
      <vt:lpstr>[Staff].[InstructorClass] Added / Removed / Modified Columns</vt:lpstr>
      <vt:lpstr>[Staff].[InstructorClass] Primary, Foreign, and Alternate Keys (Unique Constraints)</vt:lpstr>
      <vt:lpstr>[Staff].[InstructorClass] Output</vt:lpstr>
      <vt:lpstr>Stored Procedures (and Inline TVFs)</vt:lpstr>
      <vt:lpstr>Overview Of Every Procedure and Function</vt:lpstr>
      <vt:lpstr>Relationship Between the Functions and Procedures</vt:lpstr>
      <vt:lpstr>Breakdown of who Made Which Procedure</vt:lpstr>
      <vt:lpstr>Timothy Dakis’ Procedures</vt:lpstr>
      <vt:lpstr>Overview of Procedures</vt:lpstr>
      <vt:lpstr>[Process].[usp_ShowWorkflowStep]</vt:lpstr>
      <vt:lpstr>Output</vt:lpstr>
      <vt:lpstr>[Process].[usp_TrackWorkFlows]</vt:lpstr>
      <vt:lpstr>[Project3Procedure].[LoadQueensCollegeScheduleDatabase]</vt:lpstr>
      <vt:lpstr>Workflow log Entry and Execution Time</vt:lpstr>
      <vt:lpstr>[Project3Procedure].[ShowTableStatusRowCount]</vt:lpstr>
      <vt:lpstr>Workflow log Entry and Execution Time</vt:lpstr>
      <vt:lpstr>Output</vt:lpstr>
      <vt:lpstr>[Project3Procedure]. [TruncateQueensCollegeScheduleDatabase]</vt:lpstr>
      <vt:lpstr>Workflow log Entry and Execution Time</vt:lpstr>
      <vt:lpstr>[Project3Procedure]. [usp_AddForeignKeysToQueensClassScheduleDatabase] (Part 1)</vt:lpstr>
      <vt:lpstr>Part 2</vt:lpstr>
      <vt:lpstr>Part 3</vt:lpstr>
      <vt:lpstr>Workflow log Entry and Execution Time</vt:lpstr>
      <vt:lpstr>[Project3Procedure]. [usp_DropForeignKeysFromQueensClassScheduleDatabase]</vt:lpstr>
      <vt:lpstr>Workflow log Entry and Execution Time</vt:lpstr>
      <vt:lpstr>[Project3Procedure].[usp_CleanFileUpload] (Part 1)</vt:lpstr>
      <vt:lpstr>Part 2</vt:lpstr>
      <vt:lpstr>Part 3</vt:lpstr>
      <vt:lpstr>Part 4</vt:lpstr>
      <vt:lpstr>Workflow log Entry and Execution Time</vt:lpstr>
      <vt:lpstr>Fileupload Output (not Cleaned)</vt:lpstr>
      <vt:lpstr>Fileupload Output (Cleaned)</vt:lpstr>
      <vt:lpstr>[Project3Procedure].[usp_LoadClass]</vt:lpstr>
      <vt:lpstr>[Project3Function].[tvf_CreateClass]</vt:lpstr>
      <vt:lpstr>Workflow log Entry and Execution Time</vt:lpstr>
      <vt:lpstr>Function Output</vt:lpstr>
      <vt:lpstr>[Class].[Class] Output Key:     Green = Column’s values auto-generated     Blue = Column’s values obtained via function</vt:lpstr>
      <vt:lpstr>[Project3Procedure].[usp_LoadClassDay]</vt:lpstr>
      <vt:lpstr>[Project3Function].[tvf_CreateClassDay]</vt:lpstr>
      <vt:lpstr>Workflow log Entry and Execution Time</vt:lpstr>
      <vt:lpstr>Function Output</vt:lpstr>
      <vt:lpstr>Table Output Key:     Green = Column’s values auto-generated     Orange = Column’s values obtained via function</vt:lpstr>
      <vt:lpstr>[Project3Procedure].[usp_LoadDepartmentInstructor]</vt:lpstr>
      <vt:lpstr>[Project3Function]. [tvf_CreateDepartmentInstructor]</vt:lpstr>
      <vt:lpstr>Workflow log Entry and Execution Time</vt:lpstr>
      <vt:lpstr>Function Output</vt:lpstr>
      <vt:lpstr>Table Output Key:     Green = Column’s values auto-generated     Blue = Column’s values obtained via function</vt:lpstr>
      <vt:lpstr>[Project3Procedure].[usp_LoadClassRoomLocation]</vt:lpstr>
      <vt:lpstr>[Project3Function].[tvf_CreateClassRoomLocation]</vt:lpstr>
      <vt:lpstr>Workflow log Entry and Execution Time</vt:lpstr>
      <vt:lpstr>Function Output</vt:lpstr>
      <vt:lpstr>Table Output Key:     Green = Column’s values auto-generated     Blue = Column’s values obtained via function</vt:lpstr>
      <vt:lpstr>[Project3Procedure].[usp_LoadInstructorClass]</vt:lpstr>
      <vt:lpstr>[Project3Function].[tvf_CreateInstructorClass]</vt:lpstr>
      <vt:lpstr>Workflow log Entry and Execution Time</vt:lpstr>
      <vt:lpstr>Function Output</vt:lpstr>
      <vt:lpstr>Table Output Key:     Green = Column’s values auto-generated     Blue = Column’s values obtained via function</vt:lpstr>
      <vt:lpstr>Mikhaiel Gomes’s Procedures</vt:lpstr>
      <vt:lpstr>[Project3Procedure].[usp_LoadBuildingLocation]</vt:lpstr>
      <vt:lpstr>[Project3Function].[tvf_CreateBuildingLocation]</vt:lpstr>
      <vt:lpstr>Workflow log Entry and Execution Time</vt:lpstr>
      <vt:lpstr>Function Output</vt:lpstr>
      <vt:lpstr>Table Output Key:     Green = Column’s values auto-generated     Blue = Column’s values obtained via function</vt:lpstr>
      <vt:lpstr>[Project3Procedure].[usp_LoadRoomLocation]</vt:lpstr>
      <vt:lpstr>[Project3Function].[tvf_CreateRoomLocation]</vt:lpstr>
      <vt:lpstr>Workflow log Entry and Execution Time</vt:lpstr>
      <vt:lpstr>Function Output</vt:lpstr>
      <vt:lpstr>Table Output Key:     Green = Column’s values auto-generated     Blue = Column’s values obtained via function</vt:lpstr>
      <vt:lpstr>Shivanie Kemraj’s Procedures</vt:lpstr>
      <vt:lpstr>[Project3Procedure].[usp_LoadModeOfInstruction]</vt:lpstr>
      <vt:lpstr>[Project3Function].[tvf_CreateModeOfInstruction]</vt:lpstr>
      <vt:lpstr>Workflow log Entry and Execution Time</vt:lpstr>
      <vt:lpstr>Function Output</vt:lpstr>
      <vt:lpstr>Table Output Key:     Green = Column’s values auto-generated     Blue = Column’s values obtained via function</vt:lpstr>
      <vt:lpstr>[Project3Procedure]. [usp_LoadClassModeOfInstruction]</vt:lpstr>
      <vt:lpstr>[Project3Function]. [tvf_CreateClassModeOfInstruction]</vt:lpstr>
      <vt:lpstr>Workflow log Entry and Execution Time</vt:lpstr>
      <vt:lpstr>Function Output</vt:lpstr>
      <vt:lpstr>Table Output Key:     Green = Column’s values auto-generated     Blue = Column’s values obtained via function</vt:lpstr>
      <vt:lpstr>Konrad Rakowski’s Procedures</vt:lpstr>
      <vt:lpstr>[Project3Procedure].[usp_LoadDepartment]</vt:lpstr>
      <vt:lpstr>[Project3Function].[tvf_CreateDepartment]</vt:lpstr>
      <vt:lpstr>Workflow log Entry and Execution Time</vt:lpstr>
      <vt:lpstr>Function Output</vt:lpstr>
      <vt:lpstr>Table Output Key:     Green = Column’s values auto-generated     Blue = Column’s values obtained via function</vt:lpstr>
      <vt:lpstr>[Project3Procedure].[usp_LoadCourse]</vt:lpstr>
      <vt:lpstr>[Project3Function].[tvf_CreateCourse]</vt:lpstr>
      <vt:lpstr>Workflow log Entry and Execution Time</vt:lpstr>
      <vt:lpstr>Function Output</vt:lpstr>
      <vt:lpstr>Table Output Key:     Green = Column’s values auto-generated     Blue = Column’s values obtained via function</vt:lpstr>
      <vt:lpstr>Kevin Tang’s Procedures</vt:lpstr>
      <vt:lpstr>[Project3Procedure].[usp_LoadDay]</vt:lpstr>
      <vt:lpstr>[Project3Function].[tvf_CreateDay]</vt:lpstr>
      <vt:lpstr>Workflow log Entry and Execution Time</vt:lpstr>
      <vt:lpstr>Function Output</vt:lpstr>
      <vt:lpstr>Table Output Key:     Green = Column’s values auto-generated     Blue = Column’s values obtained via function</vt:lpstr>
      <vt:lpstr>[Project3Procedure].[usp_LoadInstructor]</vt:lpstr>
      <vt:lpstr>[Project3Function].[tvf_CreateInstructor]</vt:lpstr>
      <vt:lpstr>Workflow log Entry and Execution Time</vt:lpstr>
      <vt:lpstr>Function Output</vt:lpstr>
      <vt:lpstr>Table Output Key:     Green = Column’s values auto-generated     Blue = Column’s values obtained via function</vt:lpstr>
      <vt:lpstr>Queries</vt:lpstr>
      <vt:lpstr>Queries of Timothy Dakis</vt:lpstr>
      <vt:lpstr>Query 1: Show all instructors who are teaching in classes in multiple departments</vt:lpstr>
      <vt:lpstr>Query 2: How many instructors are in each department?</vt:lpstr>
      <vt:lpstr>Query 3: How may classes that are being taught that semester grouped by course and aggregating the total enrollment, total class limit and the percentage of enrollment.</vt:lpstr>
      <vt:lpstr>Queries of Mikhaiel Gomes</vt:lpstr>
      <vt:lpstr>Query 1: List the instructor and all their classes, where the instructor is part of multiple departments</vt:lpstr>
      <vt:lpstr>Query 2: Find all the classes that are taking place in Kiely Hall, and who is teaching it?</vt:lpstr>
      <vt:lpstr>Query 3: Which class is taught by the greatest number of instructors?</vt:lpstr>
      <vt:lpstr>Queries of Shivanie Kemraj</vt:lpstr>
      <vt:lpstr>Query 1: Which instructors teach a class on the weekend, and how many classes do they teach?</vt:lpstr>
      <vt:lpstr>Query 2: How many times does each professor use a mode of instruction?</vt:lpstr>
      <vt:lpstr>Query 3:How many different instructors teach each course, and who is/are the instructor(s) that teach that course the most?</vt:lpstr>
      <vt:lpstr>Query Output</vt:lpstr>
      <vt:lpstr>Queries of Konrad Rakowski</vt:lpstr>
      <vt:lpstr>Query 1: Which 5 instructors, with ties, offer the most hours to students.</vt:lpstr>
      <vt:lpstr>Query 2: Which course has the most TBD days?</vt:lpstr>
      <vt:lpstr>Queries of Kevin Tang</vt:lpstr>
      <vt:lpstr>Query 1: How many courses take place in each building, and how many different rooms are used per building?</vt:lpstr>
      <vt:lpstr>Query 2: How many students are enrolled in each department?</vt:lpstr>
      <vt:lpstr>Issue in Current Design + Possible Database Design Improvements</vt:lpstr>
      <vt:lpstr>Issue</vt:lpstr>
      <vt:lpstr>Issue: Joining multiple bridge tables together</vt:lpstr>
      <vt:lpstr>Issue Showcase Part 1</vt:lpstr>
      <vt:lpstr>Issue Showcase Part 2</vt:lpstr>
      <vt:lpstr>Issue Showcase Part 3</vt:lpstr>
      <vt:lpstr>Issue: Possible Solution</vt:lpstr>
      <vt:lpstr>Possible Design Improvements</vt:lpstr>
      <vt:lpstr>A list of Possible Improvements</vt:lpstr>
      <vt:lpstr>Analysis</vt:lpstr>
      <vt:lpstr>Time to Load QC Schedule Database and Verifications </vt:lpstr>
      <vt:lpstr>Further Verification</vt:lpstr>
      <vt:lpstr>Procedures Worked on per Person</vt:lpstr>
      <vt:lpstr>Time Taken to Execute All of Each Person’s Procedures</vt:lpstr>
      <vt:lpstr>Time Taken to Execute Each Procedure (Query)</vt:lpstr>
      <vt:lpstr>Time Taken to Execute Each Procedure (Output)</vt:lpstr>
      <vt:lpstr>WorkFlowStep Entries for Timothy Dakis</vt:lpstr>
      <vt:lpstr>WorkFlowStep Entries for Mikhaiel Gomes</vt:lpstr>
      <vt:lpstr>WorkFlowStep Entries for Shivanie Kemraj</vt:lpstr>
      <vt:lpstr>WorkFlowStep Entries for Konrad Rakowski</vt:lpstr>
      <vt:lpstr>WorkFlowStep Entries for Kevin Tang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331 – Group Project 3</dc:title>
  <dc:creator> </dc:creator>
  <cp:lastModifiedBy> </cp:lastModifiedBy>
  <cp:revision>159</cp:revision>
  <dcterms:created xsi:type="dcterms:W3CDTF">2022-05-08T16:18:52Z</dcterms:created>
  <dcterms:modified xsi:type="dcterms:W3CDTF">2022-05-14T22:22:50Z</dcterms:modified>
</cp:coreProperties>
</file>